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</p:sldMasterIdLst>
  <p:notesMasterIdLst>
    <p:notesMasterId r:id="rId24"/>
  </p:notesMasterIdLst>
  <p:sldIdLst>
    <p:sldId id="271" r:id="rId6"/>
    <p:sldId id="410" r:id="rId7"/>
    <p:sldId id="411" r:id="rId8"/>
    <p:sldId id="412" r:id="rId9"/>
    <p:sldId id="413" r:id="rId10"/>
    <p:sldId id="414" r:id="rId11"/>
    <p:sldId id="425" r:id="rId12"/>
    <p:sldId id="415" r:id="rId13"/>
    <p:sldId id="416" r:id="rId14"/>
    <p:sldId id="417" r:id="rId15"/>
    <p:sldId id="418" r:id="rId16"/>
    <p:sldId id="419" r:id="rId17"/>
    <p:sldId id="421" r:id="rId18"/>
    <p:sldId id="422" r:id="rId19"/>
    <p:sldId id="423" r:id="rId20"/>
    <p:sldId id="424" r:id="rId21"/>
    <p:sldId id="426" r:id="rId22"/>
    <p:sldId id="427" r:id="rId2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4489" autoAdjust="0"/>
  </p:normalViewPr>
  <p:slideViewPr>
    <p:cSldViewPr snapToGrid="0" showGuides="1">
      <p:cViewPr varScale="1">
        <p:scale>
          <a:sx n="70" d="100"/>
          <a:sy n="70" d="100"/>
        </p:scale>
        <p:origin x="432" y="54"/>
      </p:cViewPr>
      <p:guideLst>
        <p:guide orient="horz" pos="2409"/>
        <p:guide pos="3165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11AF-8457-4785-B190-D31CD4FDE7A1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1FB06-1D9B-4317-BE37-4218AB785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5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321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1093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935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3385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992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2928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2705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9104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258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687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008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178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972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791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595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144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707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17" y="104674"/>
            <a:ext cx="958007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46053" y="6520171"/>
            <a:ext cx="2475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© White</a:t>
            </a:r>
            <a:r>
              <a:rPr lang="en-GB" sz="1200" baseline="0" dirty="0" smtClean="0"/>
              <a:t> Rose Maths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179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391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194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1" y="0"/>
            <a:ext cx="9906001" cy="1695450"/>
          </a:xfrm>
          <a:prstGeom prst="rect">
            <a:avLst/>
          </a:prstGeom>
          <a:solidFill>
            <a:srgbClr val="00929F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4"/>
          <p:cNvSpPr/>
          <p:nvPr userDrawn="1"/>
        </p:nvSpPr>
        <p:spPr>
          <a:xfrm>
            <a:off x="-495301" y="1163488"/>
            <a:ext cx="10896600" cy="695325"/>
          </a:xfrm>
          <a:custGeom>
            <a:avLst/>
            <a:gdLst>
              <a:gd name="connsiteX0" fmla="*/ 0 w 10536072"/>
              <a:gd name="connsiteY0" fmla="*/ 122830 h 648269"/>
              <a:gd name="connsiteX1" fmla="*/ 10536072 w 10536072"/>
              <a:gd name="connsiteY1" fmla="*/ 0 h 648269"/>
              <a:gd name="connsiteX2" fmla="*/ 10522424 w 10536072"/>
              <a:gd name="connsiteY2" fmla="*/ 580030 h 648269"/>
              <a:gd name="connsiteX3" fmla="*/ 6824 w 10536072"/>
              <a:gd name="connsiteY3" fmla="*/ 648269 h 648269"/>
              <a:gd name="connsiteX4" fmla="*/ 0 w 10536072"/>
              <a:gd name="connsiteY4" fmla="*/ 122830 h 648269"/>
              <a:gd name="connsiteX0" fmla="*/ 88752 w 10529289"/>
              <a:gd name="connsiteY0" fmla="*/ 107912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107912 h 648269"/>
              <a:gd name="connsiteX0" fmla="*/ 88752 w 10529289"/>
              <a:gd name="connsiteY0" fmla="*/ 70619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70619 h 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9289" h="648269">
                <a:moveTo>
                  <a:pt x="88752" y="70619"/>
                </a:moveTo>
                <a:lnTo>
                  <a:pt x="10529289" y="0"/>
                </a:lnTo>
                <a:lnTo>
                  <a:pt x="10515641" y="580030"/>
                </a:lnTo>
                <a:lnTo>
                  <a:pt x="41" y="648269"/>
                </a:lnTo>
                <a:cubicBezTo>
                  <a:pt x="-2234" y="473123"/>
                  <a:pt x="91027" y="245765"/>
                  <a:pt x="88752" y="70619"/>
                </a:cubicBezTo>
                <a:close/>
              </a:path>
            </a:pathLst>
          </a:custGeom>
          <a:solidFill>
            <a:srgbClr val="1D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Freeform: Shape 23"/>
          <p:cNvSpPr/>
          <p:nvPr userDrawn="1"/>
        </p:nvSpPr>
        <p:spPr>
          <a:xfrm>
            <a:off x="-495301" y="642767"/>
            <a:ext cx="5587365" cy="722630"/>
          </a:xfrm>
          <a:custGeom>
            <a:avLst/>
            <a:gdLst>
              <a:gd name="connsiteX0" fmla="*/ 27296 w 4189863"/>
              <a:gd name="connsiteY0" fmla="*/ 47767 h 689212"/>
              <a:gd name="connsiteX1" fmla="*/ 4060209 w 4189863"/>
              <a:gd name="connsiteY1" fmla="*/ 0 h 689212"/>
              <a:gd name="connsiteX2" fmla="*/ 4189863 w 4189863"/>
              <a:gd name="connsiteY2" fmla="*/ 689212 h 689212"/>
              <a:gd name="connsiteX3" fmla="*/ 0 w 4189863"/>
              <a:gd name="connsiteY3" fmla="*/ 627797 h 689212"/>
              <a:gd name="connsiteX4" fmla="*/ 27296 w 4189863"/>
              <a:gd name="connsiteY4" fmla="*/ 47767 h 6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63" h="689212">
                <a:moveTo>
                  <a:pt x="27296" y="47767"/>
                </a:moveTo>
                <a:lnTo>
                  <a:pt x="4060209" y="0"/>
                </a:lnTo>
                <a:lnTo>
                  <a:pt x="4189863" y="689212"/>
                </a:lnTo>
                <a:lnTo>
                  <a:pt x="0" y="627797"/>
                </a:lnTo>
                <a:lnTo>
                  <a:pt x="27296" y="47767"/>
                </a:lnTo>
                <a:close/>
              </a:path>
            </a:pathLst>
          </a:custGeom>
          <a:solidFill>
            <a:srgbClr val="00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>
            <p:extLst/>
          </p:nvPr>
        </p:nvGraphicFramePr>
        <p:xfrm>
          <a:off x="23432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169929" y="1311240"/>
            <a:ext cx="405463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rgbClr val="FFFFFF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and Problem Solving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/>
          </p:nvPr>
        </p:nvGraphicFramePr>
        <p:xfrm>
          <a:off x="509206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8" t="20592" r="19588" b="20728"/>
          <a:stretch/>
        </p:blipFill>
        <p:spPr bwMode="auto">
          <a:xfrm>
            <a:off x="-21601" y="1"/>
            <a:ext cx="99276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6028"/>
          <a:stretch/>
        </p:blipFill>
        <p:spPr>
          <a:xfrm>
            <a:off x="-21642" y="507002"/>
            <a:ext cx="9393978" cy="59197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/>
          <a:srcRect l="24625"/>
          <a:stretch/>
        </p:blipFill>
        <p:spPr>
          <a:xfrm>
            <a:off x="815048" y="2516983"/>
            <a:ext cx="8105482" cy="1799955"/>
          </a:xfrm>
          <a:prstGeom prst="rect">
            <a:avLst/>
          </a:prstGeom>
        </p:spPr>
      </p:pic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723914" y="2563703"/>
            <a:ext cx="3930163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</a:t>
            </a:r>
            <a:r>
              <a:rPr lang="en-GB" altLang="en-US" sz="2400" noProof="0" dirty="0" smtClean="0">
                <a:solidFill>
                  <a:srgbClr val="FFFF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kumimoji="0" lang="en-GB" alt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Spring - Block 6</a:t>
            </a:r>
            <a:endParaRPr kumimoji="0" lang="en-GB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2723914" y="3288325"/>
            <a:ext cx="6116406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Ratio</a:t>
            </a:r>
            <a:endParaRPr kumimoji="0" lang="en-GB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76" y="2105876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4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1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Annie is making some necklaces to sell. For every one pink bead, she uses three purple beads.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Each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necklace has 32 beads in total.</a:t>
            </a:r>
          </a:p>
          <a:p>
            <a:endParaRPr lang="en-GB" sz="20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 cost of the string is £2.80</a:t>
            </a: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 cost of a pink bead is 72p.</a:t>
            </a: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 cost of a purple bead is 65p.</a:t>
            </a:r>
          </a:p>
          <a:p>
            <a:endParaRPr lang="en-GB" sz="20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much does it cost to make one necklace?</a:t>
            </a:r>
          </a:p>
          <a:p>
            <a:pPr marL="12700" marR="5080">
              <a:lnSpc>
                <a:spcPts val="1550"/>
              </a:lnSpc>
              <a:spcBef>
                <a:spcPts val="260"/>
              </a:spcBef>
            </a:pPr>
            <a:endParaRPr lang="en-US" sz="2800" dirty="0">
              <a:latin typeface="Gill Sans MT" panose="020B0502020104020203" pitchFamily="34" charset="0"/>
              <a:cs typeface="Bariol Regular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8269" y="2088292"/>
            <a:ext cx="5145969" cy="102919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8791" r="1999"/>
          <a:stretch/>
        </p:blipFill>
        <p:spPr>
          <a:xfrm>
            <a:off x="10058400" y="1119973"/>
            <a:ext cx="988541" cy="102919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439" r="76591"/>
          <a:stretch/>
        </p:blipFill>
        <p:spPr>
          <a:xfrm>
            <a:off x="10058400" y="0"/>
            <a:ext cx="976184" cy="1029193"/>
          </a:xfrm>
          <a:prstGeom prst="rect">
            <a:avLst/>
          </a:prstGeom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820262"/>
              </p:ext>
            </p:extLst>
          </p:nvPr>
        </p:nvGraphicFramePr>
        <p:xfrm>
          <a:off x="10156791" y="2721245"/>
          <a:ext cx="3385065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8355">
                  <a:extLst>
                    <a:ext uri="{9D8B030D-6E8A-4147-A177-3AD203B41FA5}">
                      <a16:colId xmlns:a16="http://schemas.microsoft.com/office/drawing/2014/main" val="596334261"/>
                    </a:ext>
                  </a:extLst>
                </a:gridCol>
                <a:gridCol w="1128355">
                  <a:extLst>
                    <a:ext uri="{9D8B030D-6E8A-4147-A177-3AD203B41FA5}">
                      <a16:colId xmlns:a16="http://schemas.microsoft.com/office/drawing/2014/main" val="1620840875"/>
                    </a:ext>
                  </a:extLst>
                </a:gridCol>
                <a:gridCol w="1128355">
                  <a:extLst>
                    <a:ext uri="{9D8B030D-6E8A-4147-A177-3AD203B41FA5}">
                      <a16:colId xmlns:a16="http://schemas.microsoft.com/office/drawing/2014/main" val="235661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020328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859387"/>
              </p:ext>
            </p:extLst>
          </p:nvPr>
        </p:nvGraphicFramePr>
        <p:xfrm>
          <a:off x="10156790" y="3384431"/>
          <a:ext cx="225671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8355">
                  <a:extLst>
                    <a:ext uri="{9D8B030D-6E8A-4147-A177-3AD203B41FA5}">
                      <a16:colId xmlns:a16="http://schemas.microsoft.com/office/drawing/2014/main" val="596334261"/>
                    </a:ext>
                  </a:extLst>
                </a:gridCol>
                <a:gridCol w="1128355">
                  <a:extLst>
                    <a:ext uri="{9D8B030D-6E8A-4147-A177-3AD203B41FA5}">
                      <a16:colId xmlns:a16="http://schemas.microsoft.com/office/drawing/2014/main" val="1620840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020328"/>
                  </a:ext>
                </a:extLst>
              </a:tr>
            </a:tbl>
          </a:graphicData>
        </a:graphic>
      </p:graphicFrame>
      <p:sp>
        <p:nvSpPr>
          <p:cNvPr id="18" name="Right Brace 17"/>
          <p:cNvSpPr/>
          <p:nvPr/>
        </p:nvSpPr>
        <p:spPr>
          <a:xfrm>
            <a:off x="13612848" y="2691177"/>
            <a:ext cx="99113" cy="1133111"/>
          </a:xfrm>
          <a:prstGeom prst="rightBrac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05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Draw a rectangle 3 cm by 4 cm.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Enlarge your rectangle by scale factor 2.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Compare the perimeter, area and angles of your two rectangles.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612828"/>
              </p:ext>
            </p:extLst>
          </p:nvPr>
        </p:nvGraphicFramePr>
        <p:xfrm>
          <a:off x="10251990" y="0"/>
          <a:ext cx="5544000" cy="316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86125008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82362874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51858458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75579669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3022067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63839432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8660305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46170451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65721985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63684843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39056304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08208144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9108529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107805535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07839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7325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91749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5832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49727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2283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21896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99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05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Here are two equilateral triangles. 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The blue triangle is three times larger than the green triangle. 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(Not drawn to scale)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Find the perimeter of both triangles.</a:t>
            </a:r>
          </a:p>
        </p:txBody>
      </p:sp>
      <p:sp>
        <p:nvSpPr>
          <p:cNvPr id="28" name="Isosceles Triangle 27"/>
          <p:cNvSpPr/>
          <p:nvPr/>
        </p:nvSpPr>
        <p:spPr>
          <a:xfrm>
            <a:off x="5229678" y="2007329"/>
            <a:ext cx="2055766" cy="1622973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9" name="Isosceles Triangle 28"/>
          <p:cNvSpPr/>
          <p:nvPr/>
        </p:nvSpPr>
        <p:spPr>
          <a:xfrm>
            <a:off x="3412573" y="2548320"/>
            <a:ext cx="1433626" cy="1081982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5759925" y="3669181"/>
            <a:ext cx="1220312" cy="69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latin typeface="Gill Sans MT" panose="020B0502020104020203" pitchFamily="34" charset="0"/>
                <a:ea typeface="Calibri"/>
                <a:cs typeface="Times New Roman"/>
              </a:rPr>
              <a:t> </a:t>
            </a:r>
            <a:r>
              <a:rPr lang="en-GB" sz="2800" dirty="0" smtClean="0">
                <a:effectLst/>
                <a:latin typeface="Gill Sans MT" panose="020B0502020104020203" pitchFamily="34" charset="0"/>
                <a:ea typeface="Calibri"/>
                <a:cs typeface="Times New Roman"/>
              </a:rPr>
              <a:t>5 </a:t>
            </a:r>
            <a:r>
              <a:rPr lang="en-GB" sz="2800" dirty="0">
                <a:effectLst/>
                <a:latin typeface="Gill Sans MT" panose="020B0502020104020203" pitchFamily="34" charset="0"/>
                <a:ea typeface="Calibri"/>
                <a:cs typeface="Times New Roman"/>
              </a:rPr>
              <a:t>cm</a:t>
            </a:r>
            <a:endParaRPr lang="en-GB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1597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Jack says: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Do you agree? 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Explain why.</a:t>
            </a:r>
          </a:p>
        </p:txBody>
      </p:sp>
      <p:sp>
        <p:nvSpPr>
          <p:cNvPr id="26" name="Rounded Rectangular Callout 25"/>
          <p:cNvSpPr/>
          <p:nvPr/>
        </p:nvSpPr>
        <p:spPr>
          <a:xfrm>
            <a:off x="4295225" y="977349"/>
            <a:ext cx="4192683" cy="1410539"/>
          </a:xfrm>
          <a:prstGeom prst="wedgeRoundRectCallout">
            <a:avLst>
              <a:gd name="adj1" fmla="val -61071"/>
              <a:gd name="adj2" fmla="val 28148"/>
              <a:gd name="adj3" fmla="val 16667"/>
            </a:avLst>
          </a:prstGeom>
          <a:solidFill>
            <a:schemeClr val="accent5">
              <a:alpha val="20000"/>
            </a:schemeClr>
          </a:solidFill>
          <a:ln w="25400">
            <a:solidFill>
              <a:schemeClr val="accent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Gill Sans MT" panose="020B0502020104020203" pitchFamily="34" charset="0"/>
              </a:rPr>
              <a:t>The purple triangle </a:t>
            </a:r>
            <a:r>
              <a:rPr lang="en-US" sz="2800" dirty="0" smtClean="0">
                <a:latin typeface="Gill Sans MT" panose="020B0502020104020203" pitchFamily="34" charset="0"/>
              </a:rPr>
              <a:t>is green </a:t>
            </a:r>
            <a:r>
              <a:rPr lang="en-US" sz="2800" dirty="0">
                <a:latin typeface="Gill Sans MT" panose="020B0502020104020203" pitchFamily="34" charset="0"/>
              </a:rPr>
              <a:t>triangle </a:t>
            </a:r>
            <a:r>
              <a:rPr lang="en-US" sz="2800" dirty="0" smtClean="0">
                <a:latin typeface="Gill Sans MT" panose="020B0502020104020203" pitchFamily="34" charset="0"/>
              </a:rPr>
              <a:t>enlarged by scale factor 3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9873" y="3647037"/>
            <a:ext cx="1209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Gill Sans MT" panose="020B0502020104020203" pitchFamily="34" charset="0"/>
              </a:rPr>
              <a:t>3</a:t>
            </a:r>
            <a:r>
              <a:rPr lang="en-GB" sz="2800" dirty="0" smtClean="0">
                <a:latin typeface="Gill Sans MT" panose="020B0502020104020203" pitchFamily="34" charset="0"/>
              </a:rPr>
              <a:t> cm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81478" y="4511550"/>
            <a:ext cx="1209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Gill Sans MT" panose="020B0502020104020203" pitchFamily="34" charset="0"/>
              </a:rPr>
              <a:t>4</a:t>
            </a:r>
            <a:r>
              <a:rPr lang="en-GB" sz="2800" dirty="0" smtClean="0">
                <a:latin typeface="Gill Sans MT" panose="020B0502020104020203" pitchFamily="34" charset="0"/>
              </a:rPr>
              <a:t> cm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sp>
        <p:nvSpPr>
          <p:cNvPr id="29" name="Right Triangle 28"/>
          <p:cNvSpPr/>
          <p:nvPr/>
        </p:nvSpPr>
        <p:spPr>
          <a:xfrm>
            <a:off x="1554819" y="3355919"/>
            <a:ext cx="2002226" cy="1155631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2124458" y="3337681"/>
            <a:ext cx="1209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Gill Sans MT" panose="020B0502020104020203" pitchFamily="34" charset="0"/>
              </a:rPr>
              <a:t>5</a:t>
            </a:r>
            <a:r>
              <a:rPr lang="en-GB" sz="2800" dirty="0" smtClean="0">
                <a:latin typeface="Gill Sans MT" panose="020B0502020104020203" pitchFamily="34" charset="0"/>
              </a:rPr>
              <a:t> cm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sp>
        <p:nvSpPr>
          <p:cNvPr id="31" name="Right Triangle 30"/>
          <p:cNvSpPr/>
          <p:nvPr/>
        </p:nvSpPr>
        <p:spPr>
          <a:xfrm rot="20111489">
            <a:off x="5800062" y="2805027"/>
            <a:ext cx="2752465" cy="1735837"/>
          </a:xfrm>
          <a:prstGeom prst="rtTriangle">
            <a:avLst/>
          </a:prstGeom>
          <a:solidFill>
            <a:srgbClr val="7030A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4892382" y="4097256"/>
            <a:ext cx="1209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Gill Sans MT" panose="020B0502020104020203" pitchFamily="34" charset="0"/>
              </a:rPr>
              <a:t>6</a:t>
            </a:r>
            <a:r>
              <a:rPr lang="en-GB" sz="2800" dirty="0" smtClean="0">
                <a:latin typeface="Gill Sans MT" panose="020B0502020104020203" pitchFamily="34" charset="0"/>
              </a:rPr>
              <a:t> cm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60884" y="4504286"/>
            <a:ext cx="1209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Gill Sans MT" panose="020B0502020104020203" pitchFamily="34" charset="0"/>
              </a:rPr>
              <a:t>7 cm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01849" y="3144370"/>
            <a:ext cx="1209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Gill Sans MT" panose="020B0502020104020203" pitchFamily="34" charset="0"/>
              </a:rPr>
              <a:t>8</a:t>
            </a:r>
            <a:r>
              <a:rPr lang="en-GB" sz="2800" dirty="0" smtClean="0">
                <a:latin typeface="Gill Sans MT" panose="020B0502020104020203" pitchFamily="34" charset="0"/>
              </a:rPr>
              <a:t> cm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pic>
        <p:nvPicPr>
          <p:cNvPr id="35" name="Picture 3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84132" flipH="1">
            <a:off x="2436929" y="1453380"/>
            <a:ext cx="1399145" cy="106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15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19985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A rectangle has a perimeter of 16 cm. 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An enlargement of this rectangle has a perimeter of 24 cm. 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The length of the smaller rectangle is 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6 cm. 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Draw both rectangles. </a:t>
            </a:r>
          </a:p>
        </p:txBody>
      </p:sp>
    </p:spTree>
    <p:extLst>
      <p:ext uri="{BB962C8B-B14F-4D97-AF65-F5344CB8AC3E}">
        <p14:creationId xmlns:p14="http://schemas.microsoft.com/office/powerpoint/2010/main" val="9819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>
                <a:latin typeface="Gill Sans MT" panose="020B0502020104020203" pitchFamily="34" charset="0"/>
              </a:rPr>
              <a:t>Always, </a:t>
            </a:r>
            <a:r>
              <a:rPr lang="en-GB" sz="4000" b="1" dirty="0" smtClean="0">
                <a:latin typeface="Gill Sans MT" panose="020B0502020104020203" pitchFamily="34" charset="0"/>
              </a:rPr>
              <a:t>Sometimes</a:t>
            </a:r>
            <a:r>
              <a:rPr lang="en-GB" sz="4000" b="1" dirty="0">
                <a:latin typeface="Gill Sans MT" panose="020B0502020104020203" pitchFamily="34" charset="0"/>
              </a:rPr>
              <a:t>, </a:t>
            </a:r>
            <a:r>
              <a:rPr lang="en-GB" sz="4000" b="1" dirty="0" smtClean="0">
                <a:latin typeface="Gill Sans MT" panose="020B0502020104020203" pitchFamily="34" charset="0"/>
              </a:rPr>
              <a:t>Never?</a:t>
            </a:r>
            <a:endParaRPr lang="en-GB" sz="4000" b="1" dirty="0">
              <a:latin typeface="Gill Sans MT" panose="020B0502020104020203" pitchFamily="34" charset="0"/>
            </a:endParaRPr>
          </a:p>
          <a:p>
            <a:endParaRPr lang="en-GB" sz="4000" b="1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To enlarge a shape you just need to do the same thing to each of the sides.</a:t>
            </a:r>
          </a:p>
        </p:txBody>
      </p:sp>
    </p:spTree>
    <p:extLst>
      <p:ext uri="{BB962C8B-B14F-4D97-AF65-F5344CB8AC3E}">
        <p14:creationId xmlns:p14="http://schemas.microsoft.com/office/powerpoint/2010/main" val="407942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Ron says that these three rectangles are similar.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Do you agree?</a:t>
            </a:r>
            <a:br>
              <a:rPr lang="en-GB" sz="2800" dirty="0">
                <a:latin typeface="Gill Sans MT" panose="020B0502020104020203" pitchFamily="34" charset="0"/>
              </a:rPr>
            </a:br>
            <a:r>
              <a:rPr lang="en-GB" sz="2800" dirty="0">
                <a:latin typeface="Gill Sans MT" panose="020B0502020104020203" pitchFamily="34" charset="0"/>
              </a:rPr>
              <a:t>Explain your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052074" y="1332417"/>
            <a:ext cx="1380230" cy="760896"/>
          </a:xfrm>
          <a:prstGeom prst="rect">
            <a:avLst/>
          </a:prstGeom>
          <a:solidFill>
            <a:srgbClr val="92D050">
              <a:alpha val="39608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7" name="TextBox 6"/>
          <p:cNvSpPr txBox="1"/>
          <p:nvPr/>
        </p:nvSpPr>
        <p:spPr>
          <a:xfrm>
            <a:off x="5432304" y="1493063"/>
            <a:ext cx="1259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  <a:ea typeface="Bariol" charset="0"/>
                <a:cs typeface="Bariol" charset="0"/>
              </a:rPr>
              <a:t>2 cm</a:t>
            </a:r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71241" y="2045235"/>
            <a:ext cx="1264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ill Sans MT" panose="020B0502020104020203" pitchFamily="34" charset="0"/>
                <a:ea typeface="Bariol" charset="0"/>
                <a:cs typeface="Bariol" charset="0"/>
              </a:rPr>
              <a:t>4</a:t>
            </a:r>
            <a:r>
              <a:rPr lang="en-US" sz="2800" dirty="0" smtClean="0">
                <a:latin typeface="Gill Sans MT" panose="020B0502020104020203" pitchFamily="34" charset="0"/>
                <a:ea typeface="Bariol" charset="0"/>
                <a:cs typeface="Bariol" charset="0"/>
              </a:rPr>
              <a:t> cm</a:t>
            </a:r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52074" y="2711785"/>
            <a:ext cx="1815455" cy="1000828"/>
          </a:xfrm>
          <a:prstGeom prst="rect">
            <a:avLst/>
          </a:prstGeom>
          <a:solidFill>
            <a:srgbClr val="FFC000">
              <a:alpha val="39608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0" name="TextBox 9"/>
          <p:cNvSpPr txBox="1"/>
          <p:nvPr/>
        </p:nvSpPr>
        <p:spPr>
          <a:xfrm>
            <a:off x="5867529" y="3005850"/>
            <a:ext cx="127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ill Sans MT" panose="020B0502020104020203" pitchFamily="34" charset="0"/>
                <a:ea typeface="Bariol" charset="0"/>
                <a:cs typeface="Bariol" charset="0"/>
              </a:rPr>
              <a:t>6</a:t>
            </a:r>
            <a:r>
              <a:rPr lang="en-US" sz="2800" dirty="0" smtClean="0">
                <a:latin typeface="Gill Sans MT" panose="020B0502020104020203" pitchFamily="34" charset="0"/>
                <a:ea typeface="Bariol" charset="0"/>
                <a:cs typeface="Bariol" charset="0"/>
              </a:rPr>
              <a:t> cm</a:t>
            </a:r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40293" y="3651461"/>
            <a:ext cx="1443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  <a:ea typeface="Bariol" charset="0"/>
                <a:cs typeface="Bariol" charset="0"/>
              </a:rPr>
              <a:t>12 cm</a:t>
            </a:r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52074" y="4236045"/>
            <a:ext cx="2119593" cy="1168494"/>
          </a:xfrm>
          <a:prstGeom prst="rect">
            <a:avLst/>
          </a:prstGeom>
          <a:solidFill>
            <a:srgbClr val="FF0000">
              <a:alpha val="4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3" name="TextBox 12"/>
          <p:cNvSpPr txBox="1"/>
          <p:nvPr/>
        </p:nvSpPr>
        <p:spPr>
          <a:xfrm>
            <a:off x="6115437" y="4558682"/>
            <a:ext cx="1443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  <a:ea typeface="Bariol" charset="0"/>
                <a:cs typeface="Bariol" charset="0"/>
              </a:rPr>
              <a:t>10 cm</a:t>
            </a:r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3188" y="5390165"/>
            <a:ext cx="1459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  <a:ea typeface="Bariol" charset="0"/>
                <a:cs typeface="Bariol" charset="0"/>
              </a:rPr>
              <a:t>16 cm</a:t>
            </a:r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99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This recipe makes 10 flapjacks.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algn="ctr"/>
            <a:r>
              <a:rPr lang="en-GB" sz="2800" b="1" u="sng" dirty="0">
                <a:solidFill>
                  <a:prstClr val="black"/>
                </a:solidFill>
                <a:latin typeface="Gill Sans MT" panose="020B0502020104020203" pitchFamily="34" charset="0"/>
              </a:rPr>
              <a:t>Flapjacks</a:t>
            </a:r>
          </a:p>
          <a:p>
            <a:pPr algn="ctr"/>
            <a:endParaRPr lang="en-GB" sz="1200" i="1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algn="ctr"/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120 g butter </a:t>
            </a:r>
          </a:p>
          <a:p>
            <a:pPr algn="ctr"/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100 g brown sugar</a:t>
            </a:r>
          </a:p>
          <a:p>
            <a:pPr algn="ctr"/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4 tablespoons golden syrup</a:t>
            </a:r>
          </a:p>
          <a:p>
            <a:pPr algn="ctr"/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250 g oats</a:t>
            </a:r>
          </a:p>
          <a:p>
            <a:pPr algn="ctr"/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40 g sultanas</a:t>
            </a:r>
          </a:p>
          <a:p>
            <a:endParaRPr lang="en-GB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Amir has 180 g butter.</a:t>
            </a:r>
          </a:p>
          <a:p>
            <a:endParaRPr lang="en-GB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is the largest number of flapjacks he can make?</a:t>
            </a:r>
          </a:p>
          <a:p>
            <a:endParaRPr lang="en-GB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much of the other ingredients will he need?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655130" y="1507523"/>
            <a:ext cx="4474718" cy="3113903"/>
          </a:xfrm>
          <a:prstGeom prst="roundRect">
            <a:avLst/>
          </a:prstGeom>
          <a:solidFill>
            <a:schemeClr val="accent2">
              <a:alpha val="2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prstClr val="black"/>
              </a:solidFill>
              <a:latin typeface="Bariol" charset="0"/>
              <a:ea typeface="Bariol" charset="0"/>
              <a:cs typeface="Bari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6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Alex has two packets of sweets.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In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 first packet, for every 2 strawberry sweets there are 3 orange.</a:t>
            </a:r>
          </a:p>
          <a:p>
            <a:endParaRPr lang="en-GB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In the second packet, for one strawberry sweet, there are three orange.</a:t>
            </a:r>
          </a:p>
          <a:p>
            <a:endParaRPr lang="en-GB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Each packet has the same number of sweets.</a:t>
            </a:r>
          </a:p>
          <a:p>
            <a:endParaRPr lang="en-GB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 second packet contains 15 orange sweets.</a:t>
            </a:r>
          </a:p>
          <a:p>
            <a:endParaRPr lang="en-GB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strawberry sweets are in the first packet?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554" y="834780"/>
            <a:ext cx="1185488" cy="167497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227" y="1203336"/>
            <a:ext cx="1185488" cy="167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37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Whitney lays tiles in the following pattern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If she has 16 red tiles and 20 yellow tiles remaining, can she continue her pattern without there being any tiles left over?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Explain why.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798342" y="1671245"/>
            <a:ext cx="590305" cy="521865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i="1" dirty="0">
              <a:effectLst/>
              <a:latin typeface="Gill Sans MT" panose="020B0502020104020203" pitchFamily="34" charset="0"/>
              <a:ea typeface="Calibri"/>
              <a:cs typeface="Calibri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399557" y="1671245"/>
            <a:ext cx="590305" cy="521865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i="1" dirty="0">
              <a:effectLst/>
              <a:latin typeface="Gill Sans MT" panose="020B0502020104020203" pitchFamily="34" charset="0"/>
              <a:ea typeface="Calibri"/>
              <a:cs typeface="Calibri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000772" y="1671245"/>
            <a:ext cx="590305" cy="52186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i="1" dirty="0">
              <a:effectLst/>
              <a:latin typeface="Gill Sans MT" panose="020B0502020104020203" pitchFamily="34" charset="0"/>
              <a:ea typeface="Calibri"/>
              <a:cs typeface="Calibri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01987" y="1671245"/>
            <a:ext cx="590305" cy="52186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i="1" dirty="0">
              <a:effectLst/>
              <a:latin typeface="Gill Sans MT" panose="020B0502020104020203" pitchFamily="34" charset="0"/>
              <a:ea typeface="Calibri"/>
              <a:cs typeface="Calibri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203202" y="1671245"/>
            <a:ext cx="590305" cy="52186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i="1" dirty="0">
              <a:effectLst/>
              <a:latin typeface="Gill Sans MT" panose="020B0502020104020203" pitchFamily="34" charset="0"/>
              <a:ea typeface="Calibri"/>
              <a:cs typeface="Calibri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804417" y="1671245"/>
            <a:ext cx="590305" cy="521865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i="1" dirty="0">
              <a:effectLst/>
              <a:latin typeface="Gill Sans MT" panose="020B0502020104020203" pitchFamily="34" charset="0"/>
              <a:ea typeface="Calibri"/>
              <a:cs typeface="Calibri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405632" y="1671245"/>
            <a:ext cx="590305" cy="521865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i="1" dirty="0">
              <a:effectLst/>
              <a:latin typeface="Gill Sans MT" panose="020B0502020104020203" pitchFamily="34" charset="0"/>
              <a:ea typeface="Calibri"/>
              <a:cs typeface="Calibri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006847" y="1671245"/>
            <a:ext cx="590305" cy="52186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i="1" dirty="0">
              <a:effectLst/>
              <a:latin typeface="Gill Sans MT" panose="020B0502020104020203" pitchFamily="34" charset="0"/>
              <a:ea typeface="Calibri"/>
              <a:cs typeface="Calibri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608062" y="1671245"/>
            <a:ext cx="590305" cy="52186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i="1" dirty="0">
              <a:effectLst/>
              <a:latin typeface="Gill Sans MT" panose="020B0502020104020203" pitchFamily="34" charset="0"/>
              <a:ea typeface="Calibri"/>
              <a:cs typeface="Calibri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7209279" y="1671245"/>
            <a:ext cx="590305" cy="52186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i="1" dirty="0">
              <a:effectLst/>
              <a:latin typeface="Gill Sans MT" panose="020B0502020104020203" pitchFamily="34" charset="0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825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7178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latin typeface="Gill Sans MT" panose="020B0502020104020203" pitchFamily="34" charset="0"/>
              </a:rPr>
              <a:t>True or False?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 smtClean="0">
              <a:latin typeface="Gill Sans MT" panose="020B0502020104020203" pitchFamily="34" charset="0"/>
            </a:endParaRPr>
          </a:p>
          <a:p>
            <a:endParaRPr lang="en-GB" sz="800" dirty="0">
              <a:latin typeface="Gill Sans MT" panose="020B0502020104020203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>
                <a:latin typeface="Gill Sans MT" panose="020B0502020104020203" pitchFamily="34" charset="0"/>
              </a:rPr>
              <a:t>For every red cube there are 8 blue cubes.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>
                <a:latin typeface="Gill Sans MT" panose="020B0502020104020203" pitchFamily="34" charset="0"/>
              </a:rPr>
              <a:t>For every 4 blue cubes there is 1 red cube.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>
                <a:latin typeface="Gill Sans MT" panose="020B0502020104020203" pitchFamily="34" charset="0"/>
              </a:rPr>
              <a:t>For every 3 red cubes there would be 12 blue cubes.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>
                <a:latin typeface="Gill Sans MT" panose="020B0502020104020203" pitchFamily="34" charset="0"/>
              </a:rPr>
              <a:t>For every 16 cubes, 4 would be red and 12 would be blue.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>
                <a:latin typeface="Gill Sans MT" panose="020B0502020104020203" pitchFamily="34" charset="0"/>
              </a:rPr>
              <a:t>For every 20 cubes, 4 would be red and 16 would be blue.</a:t>
            </a:r>
          </a:p>
          <a:p>
            <a:pPr marL="12700" marR="5080">
              <a:lnSpc>
                <a:spcPts val="1550"/>
              </a:lnSpc>
              <a:spcBef>
                <a:spcPts val="260"/>
              </a:spcBef>
            </a:pPr>
            <a:endParaRPr lang="en-US" sz="2800" dirty="0">
              <a:latin typeface="Gill Sans MT" panose="020B0502020104020203" pitchFamily="34" charset="0"/>
              <a:cs typeface="Bariol Regular"/>
            </a:endParaRPr>
          </a:p>
          <a:p>
            <a:pPr marL="12700" marR="5080">
              <a:lnSpc>
                <a:spcPts val="1550"/>
              </a:lnSpc>
              <a:spcBef>
                <a:spcPts val="260"/>
              </a:spcBef>
            </a:pPr>
            <a:endParaRPr lang="en-US" sz="2800" dirty="0">
              <a:latin typeface="Gill Sans MT" panose="020B0502020104020203" pitchFamily="34" charset="0"/>
              <a:cs typeface="Bariol Regular"/>
            </a:endParaRPr>
          </a:p>
          <a:p>
            <a:pPr marL="12700" marR="5080">
              <a:lnSpc>
                <a:spcPts val="1550"/>
              </a:lnSpc>
              <a:spcBef>
                <a:spcPts val="260"/>
              </a:spcBef>
            </a:pPr>
            <a:endParaRPr lang="en-US" sz="2800" dirty="0">
              <a:latin typeface="Gill Sans MT" panose="020B0502020104020203" pitchFamily="34" charset="0"/>
              <a:cs typeface="Bariol Regular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083" y="1270000"/>
            <a:ext cx="799733" cy="11298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350" y="1270000"/>
            <a:ext cx="799733" cy="11298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083" y="2184400"/>
            <a:ext cx="799733" cy="112982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350" y="2184400"/>
            <a:ext cx="799733" cy="112982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175" y="1270000"/>
            <a:ext cx="799733" cy="112982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175" y="2184400"/>
            <a:ext cx="799733" cy="112982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509" y="1270000"/>
            <a:ext cx="799733" cy="112982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509" y="2184400"/>
            <a:ext cx="799733" cy="112982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601" y="1270000"/>
            <a:ext cx="799733" cy="112982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601" y="2184400"/>
            <a:ext cx="799733" cy="112982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5414" y="736900"/>
            <a:ext cx="879703" cy="1242802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5414" y="1765724"/>
            <a:ext cx="879703" cy="124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57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Ron plants flowers in a flower bed. </a:t>
            </a: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For every 2 red roses he plants 5 white roses.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He says,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Is Ron correct?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ounded Rectangular Callout 10"/>
              <p:cNvSpPr/>
              <p:nvPr/>
            </p:nvSpPr>
            <p:spPr>
              <a:xfrm>
                <a:off x="4266786" y="2492060"/>
                <a:ext cx="3073814" cy="1228589"/>
              </a:xfrm>
              <a:prstGeom prst="wedgeRoundRectCallout">
                <a:avLst>
                  <a:gd name="adj1" fmla="val -71320"/>
                  <a:gd name="adj2" fmla="val 41425"/>
                  <a:gd name="adj3" fmla="val 16667"/>
                </a:avLst>
              </a:prstGeom>
              <a:solidFill>
                <a:schemeClr val="accent2">
                  <a:alpha val="20000"/>
                </a:schemeClr>
              </a:solidFill>
              <a:ln w="25400">
                <a:solidFill>
                  <a:schemeClr val="accent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of the roses are red.</a:t>
                </a:r>
                <a:endParaRPr lang="en-GB" sz="2800" dirty="0">
                  <a:solidFill>
                    <a:schemeClr val="tx1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11" name="Rounded Rectangular Callout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6786" y="2492060"/>
                <a:ext cx="3073814" cy="1228589"/>
              </a:xfrm>
              <a:prstGeom prst="wedgeRoundRectCallout">
                <a:avLst>
                  <a:gd name="adj1" fmla="val -71320"/>
                  <a:gd name="adj2" fmla="val 41425"/>
                  <a:gd name="adj3" fmla="val 16667"/>
                </a:avLst>
              </a:prstGeom>
              <a:blipFill>
                <a:blip r:embed="rId3"/>
                <a:stretch>
                  <a:fillRect r="-642" b="-8780"/>
                </a:stretch>
              </a:blipFill>
              <a:ln w="2540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96320" y="3106354"/>
            <a:ext cx="1463489" cy="101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4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Which is the odd one out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?</a:t>
            </a: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/>
            </a:r>
            <a:b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</a:b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your answer.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252257"/>
              </p:ext>
            </p:extLst>
          </p:nvPr>
        </p:nvGraphicFramePr>
        <p:xfrm>
          <a:off x="6565498" y="2902447"/>
          <a:ext cx="1676802" cy="1728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934">
                  <a:extLst>
                    <a:ext uri="{9D8B030D-6E8A-4147-A177-3AD203B41FA5}">
                      <a16:colId xmlns:a16="http://schemas.microsoft.com/office/drawing/2014/main" val="482593594"/>
                    </a:ext>
                  </a:extLst>
                </a:gridCol>
                <a:gridCol w="558934">
                  <a:extLst>
                    <a:ext uri="{9D8B030D-6E8A-4147-A177-3AD203B41FA5}">
                      <a16:colId xmlns:a16="http://schemas.microsoft.com/office/drawing/2014/main" val="1025533521"/>
                    </a:ext>
                  </a:extLst>
                </a:gridCol>
                <a:gridCol w="558934">
                  <a:extLst>
                    <a:ext uri="{9D8B030D-6E8A-4147-A177-3AD203B41FA5}">
                      <a16:colId xmlns:a16="http://schemas.microsoft.com/office/drawing/2014/main" val="2486266670"/>
                    </a:ext>
                  </a:extLst>
                </a:gridCol>
              </a:tblGrid>
              <a:tr h="172873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895587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521052"/>
              </p:ext>
            </p:extLst>
          </p:nvPr>
        </p:nvGraphicFramePr>
        <p:xfrm>
          <a:off x="1472164" y="3209419"/>
          <a:ext cx="3259878" cy="1421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6626">
                  <a:extLst>
                    <a:ext uri="{9D8B030D-6E8A-4147-A177-3AD203B41FA5}">
                      <a16:colId xmlns:a16="http://schemas.microsoft.com/office/drawing/2014/main" val="716106586"/>
                    </a:ext>
                  </a:extLst>
                </a:gridCol>
                <a:gridCol w="1086626">
                  <a:extLst>
                    <a:ext uri="{9D8B030D-6E8A-4147-A177-3AD203B41FA5}">
                      <a16:colId xmlns:a16="http://schemas.microsoft.com/office/drawing/2014/main" val="2582136374"/>
                    </a:ext>
                  </a:extLst>
                </a:gridCol>
                <a:gridCol w="1086626">
                  <a:extLst>
                    <a:ext uri="{9D8B030D-6E8A-4147-A177-3AD203B41FA5}">
                      <a16:colId xmlns:a16="http://schemas.microsoft.com/office/drawing/2014/main" val="3242764373"/>
                    </a:ext>
                  </a:extLst>
                </a:gridCol>
              </a:tblGrid>
              <a:tr h="710881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383580"/>
                  </a:ext>
                </a:extLst>
              </a:tr>
              <a:tr h="710881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369923"/>
                  </a:ext>
                </a:extLst>
              </a:tr>
            </a:tbl>
          </a:graphicData>
        </a:graphic>
      </p:graphicFrame>
      <p:sp>
        <p:nvSpPr>
          <p:cNvPr id="50" name="Oval 49"/>
          <p:cNvSpPr/>
          <p:nvPr/>
        </p:nvSpPr>
        <p:spPr>
          <a:xfrm>
            <a:off x="4351002" y="5543179"/>
            <a:ext cx="579651" cy="57965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i="1" dirty="0">
              <a:effectLst/>
              <a:latin typeface="Gill Sans MT" panose="020B0502020104020203" pitchFamily="34" charset="0"/>
              <a:ea typeface="Calibri"/>
              <a:cs typeface="Calibri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5123974" y="5543179"/>
            <a:ext cx="579651" cy="57965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i="1" dirty="0">
              <a:effectLst/>
              <a:latin typeface="Gill Sans MT" panose="020B0502020104020203" pitchFamily="34" charset="0"/>
              <a:ea typeface="Calibri"/>
              <a:cs typeface="Calibri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5896947" y="5543179"/>
            <a:ext cx="579651" cy="57965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i="1" dirty="0">
              <a:effectLst/>
              <a:latin typeface="Gill Sans MT" panose="020B0502020104020203" pitchFamily="34" charset="0"/>
              <a:ea typeface="Calibri"/>
              <a:cs typeface="Calibri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3578030" y="5543179"/>
            <a:ext cx="579651" cy="57965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i="1" dirty="0">
              <a:effectLst/>
              <a:latin typeface="Gill Sans MT" panose="020B0502020104020203" pitchFamily="34" charset="0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350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55671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There are some red and green cubes in a bag. </a:t>
                </a:r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charset="0"/>
                          </a:rPr>
                          <m:t>2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of the cubes are red.</a:t>
                </a:r>
                <a:endParaRPr lang="en-GB" sz="40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40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r>
                  <a:rPr lang="en-GB" sz="4000" b="1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True or False?</a:t>
                </a:r>
              </a:p>
              <a:p>
                <a:endParaRPr lang="en-GB" sz="40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marL="285750" indent="-285750">
                  <a:buFont typeface="Arial" charset="0"/>
                  <a:buChar char="•"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For every 2 red cubes there are 5 green cubes.</a:t>
                </a:r>
              </a:p>
              <a:p>
                <a:pPr marL="285750" indent="-285750">
                  <a:buFont typeface="Arial" charset="0"/>
                  <a:buChar char="•"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For every 2 red cubes there are 3 green cubes.</a:t>
                </a:r>
              </a:p>
              <a:p>
                <a:pPr marL="285750" indent="-285750">
                  <a:buFont typeface="Arial" charset="0"/>
                  <a:buChar char="•"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For every 3 green cubes there are 2 red cubes.</a:t>
                </a:r>
              </a:p>
              <a:p>
                <a:pPr marL="285750" indent="-285750">
                  <a:buFont typeface="Arial" charset="0"/>
                  <a:buChar char="•"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For every 3 green cubes there are 5 red cubes.</a:t>
                </a: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Explain your answers.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5567165"/>
              </a:xfrm>
              <a:prstGeom prst="rect">
                <a:avLst/>
              </a:prstGeom>
              <a:blipFill>
                <a:blip r:embed="rId3"/>
                <a:stretch>
                  <a:fillRect l="-2725" t="-1205" b="-21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330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61247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Tick the correct statements.</a:t>
                </a: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marL="285750" indent="-285750">
                  <a:buFont typeface="Arial" charset="0"/>
                  <a:buChar char="•"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There are two yellow tins for every three red tins.</a:t>
                </a:r>
              </a:p>
              <a:p>
                <a:pPr marL="285750" indent="-285750">
                  <a:buFont typeface="Arial" charset="0"/>
                  <a:buChar char="•"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There are two red tins for every three yellow tins.</a:t>
                </a:r>
              </a:p>
              <a:p>
                <a:pPr marL="285750" indent="-285750">
                  <a:buFont typeface="Arial" charset="0"/>
                  <a:buChar char="•"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The ratio of red tins to yellow tins is  2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3</a:t>
                </a:r>
              </a:p>
              <a:p>
                <a:pPr marL="285750" indent="-285750">
                  <a:buFont typeface="Arial" charset="0"/>
                  <a:buChar char="•"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The ratio of yellow tins to red tins is  2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3</a:t>
                </a:r>
              </a:p>
              <a:p>
                <a:endParaRPr lang="en-GB" sz="14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Explain which statements are incorrect and why.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6124754"/>
              </a:xfrm>
              <a:prstGeom prst="rect">
                <a:avLst/>
              </a:prstGeom>
              <a:blipFill>
                <a:blip r:embed="rId3"/>
                <a:stretch>
                  <a:fillRect l="-1590" t="-10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565" y="1574800"/>
            <a:ext cx="4003377" cy="951518"/>
          </a:xfrm>
          <a:prstGeom prst="rect">
            <a:avLst/>
          </a:prstGeom>
        </p:spPr>
      </p:pic>
      <p:pic>
        <p:nvPicPr>
          <p:cNvPr id="31" name="Picture 3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565" y="2687034"/>
            <a:ext cx="4003377" cy="951518"/>
          </a:xfrm>
          <a:prstGeom prst="rect">
            <a:avLst/>
          </a:prstGeom>
        </p:spPr>
      </p:pic>
      <p:pic>
        <p:nvPicPr>
          <p:cNvPr id="32" name="Picture 31"/>
          <p:cNvPicPr/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60"/>
          <a:stretch/>
        </p:blipFill>
        <p:spPr>
          <a:xfrm>
            <a:off x="9994900" y="1265716"/>
            <a:ext cx="878342" cy="951518"/>
          </a:xfrm>
          <a:prstGeom prst="rect">
            <a:avLst/>
          </a:prstGeom>
        </p:spPr>
      </p:pic>
      <p:pic>
        <p:nvPicPr>
          <p:cNvPr id="34" name="Picture 33"/>
          <p:cNvPicPr/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09"/>
          <a:stretch/>
        </p:blipFill>
        <p:spPr>
          <a:xfrm>
            <a:off x="9994900" y="2429280"/>
            <a:ext cx="808338" cy="95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32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35394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In a box there are some red, blue and green pens.</a:t>
                </a: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The ratio of red pens to green pens is 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5</a:t>
                </a: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For every 1 red pen there are two blue pens.</a:t>
                </a: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Write down the ratio of red pens to blue pens to green pens.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3539430"/>
              </a:xfrm>
              <a:prstGeom prst="rect">
                <a:avLst/>
              </a:prstGeom>
              <a:blipFill>
                <a:blip r:embed="rId3"/>
                <a:stretch>
                  <a:fillRect l="-1590" t="-1897" b="-39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836" y="-440000"/>
            <a:ext cx="2705100" cy="30861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836" y="1634189"/>
            <a:ext cx="2705100" cy="30861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836" y="3769162"/>
            <a:ext cx="27051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11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Teddy has two packets of sweets.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In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 first packet, for every one strawberry sweet there are two orange sweets.</a:t>
            </a:r>
          </a:p>
          <a:p>
            <a:endParaRPr lang="en-GB" sz="14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In the second packet, for every three orange sweets there are two strawberry sweets.</a:t>
            </a:r>
          </a:p>
          <a:p>
            <a:endParaRPr lang="en-GB" sz="14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Each packet contains 15 sweets in total.</a:t>
            </a:r>
          </a:p>
          <a:p>
            <a:endParaRPr lang="en-GB" sz="14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Which packet has more strawberry sweets and by how many?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954" y="872827"/>
            <a:ext cx="1333694" cy="188438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387" y="1365375"/>
            <a:ext cx="1333694" cy="18843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9513" y="3083341"/>
            <a:ext cx="935871" cy="106768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069" y="3157486"/>
            <a:ext cx="833716" cy="91939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607" y="3005843"/>
            <a:ext cx="942462" cy="105779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2203" y="5138722"/>
            <a:ext cx="1095919" cy="104000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0622" y="4001476"/>
            <a:ext cx="663515" cy="116674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0151" y="4004108"/>
            <a:ext cx="1170471" cy="119656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3940580"/>
            <a:ext cx="1286027" cy="123384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784" y="1739357"/>
            <a:ext cx="1516420" cy="137039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784" y="938271"/>
            <a:ext cx="1063367" cy="1213137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264" y="-29928"/>
            <a:ext cx="1100809" cy="138537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66" b="23208"/>
          <a:stretch/>
        </p:blipFill>
        <p:spPr>
          <a:xfrm>
            <a:off x="10055084" y="6178376"/>
            <a:ext cx="1063038" cy="66726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00" b="23928"/>
          <a:stretch/>
        </p:blipFill>
        <p:spPr>
          <a:xfrm>
            <a:off x="11093631" y="6116592"/>
            <a:ext cx="1063038" cy="69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89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BA110A-F0D6-4815-A530-12842E058620}" vid="{DBCC5AE0-762A-486A-A91B-EF3AE4503D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6" ma:contentTypeDescription="Create a new document." ma:contentTypeScope="" ma:versionID="2245d72f9f22c961ac9c11b4021a29a4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c713bd9f538da43dbf4536b41f92027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33C0BC-C241-46AF-963C-CBDED36083B0}">
  <ds:schemaRefs>
    <ds:schemaRef ds:uri="http://schemas.openxmlformats.org/package/2006/metadata/core-properties"/>
    <ds:schemaRef ds:uri="http://schemas.microsoft.com/office/2006/metadata/properties"/>
    <ds:schemaRef ds:uri="522d4c35-b548-4432-90ae-af4376e1c4b4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79A85AF-D0F0-4964-95F2-C3766E354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4A12B6-53FC-4652-B09C-9D089BA126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2216</TotalTime>
  <Words>714</Words>
  <Application>Microsoft Office PowerPoint</Application>
  <PresentationFormat>A4 Paper (210x297 mm)</PresentationFormat>
  <Paragraphs>216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Bariol</vt:lpstr>
      <vt:lpstr>Bariol Regular</vt:lpstr>
      <vt:lpstr>Calibri</vt:lpstr>
      <vt:lpstr>Calibri Light</vt:lpstr>
      <vt:lpstr>Cambria Math</vt:lpstr>
      <vt:lpstr>Gill Sans MT</vt:lpstr>
      <vt:lpstr>Times New Roman</vt:lpstr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Brown</dc:creator>
  <cp:lastModifiedBy>James Clegg</cp:lastModifiedBy>
  <cp:revision>104</cp:revision>
  <dcterms:created xsi:type="dcterms:W3CDTF">2019-02-04T08:17:32Z</dcterms:created>
  <dcterms:modified xsi:type="dcterms:W3CDTF">2019-11-11T16:02:38Z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