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49"/>
  </p:notesMasterIdLst>
  <p:sldIdLst>
    <p:sldId id="271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9" r:id="rId15"/>
    <p:sldId id="420" r:id="rId16"/>
    <p:sldId id="421" r:id="rId17"/>
    <p:sldId id="422" r:id="rId18"/>
    <p:sldId id="423" r:id="rId19"/>
    <p:sldId id="418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80" d="100"/>
          <a:sy n="80" d="100"/>
        </p:scale>
        <p:origin x="60" y="-42"/>
      </p:cViewPr>
      <p:guideLst>
        <p:guide orient="horz" pos="2409"/>
        <p:guide pos="3120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11/11/2019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4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21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074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22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64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36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24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72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30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65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7277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5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32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38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14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19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19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62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57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9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4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50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40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162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832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00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89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20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650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064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9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657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7527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0426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03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84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3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6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4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72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smtClean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Block 2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400" dirty="0" smtClean="0">
                <a:solidFill>
                  <a:srgbClr val="FFFFFF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Fractions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Play the fraction game for four players.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Place the four fraction cards on the floor.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Each player stands in front of a fraction. 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We are going to count up in tenths starting at 0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When you say a fraction, place your foot on your fraction.</a:t>
            </a:r>
          </a:p>
          <a:p>
            <a:pPr lvl="0">
              <a:defRPr/>
            </a:pPr>
            <a:endParaRPr lang="en-US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US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</a:t>
            </a: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can we make 4 tenths?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What is the highest fraction we can count to?</a:t>
            </a:r>
          </a:p>
          <a:p>
            <a:pPr lvl="0">
              <a:defRPr/>
            </a:pPr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about if we used two feet?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21563" y="3155971"/>
            <a:ext cx="2142005" cy="1823605"/>
            <a:chOff x="5720364" y="2381493"/>
            <a:chExt cx="2142005" cy="1823605"/>
          </a:xfrm>
        </p:grpSpPr>
        <p:grpSp>
          <p:nvGrpSpPr>
            <p:cNvPr id="6" name="Group 5"/>
            <p:cNvGrpSpPr/>
            <p:nvPr/>
          </p:nvGrpSpPr>
          <p:grpSpPr>
            <a:xfrm>
              <a:off x="6803394" y="2381493"/>
              <a:ext cx="1039821" cy="837027"/>
              <a:chOff x="5206930" y="2616903"/>
              <a:chExt cx="651878" cy="733425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206930" y="2616903"/>
                <a:ext cx="504825" cy="733425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  <a:alpha val="36471"/>
                </a:srgbClr>
              </a:solidFill>
              <a:ln w="254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334934" y="2616903"/>
                    <a:ext cx="523874" cy="6929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a14:m>
                    <a:r>
                      <a:rPr kumimoji="0" lang="en-GB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</a:rPr>
                      <a:t> </a:t>
                    </a:r>
                    <a:endParaRPr kumimoji="0" lang="en-GB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4934" y="2616903"/>
                    <a:ext cx="523874" cy="6929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/>
            <p:cNvGrpSpPr/>
            <p:nvPr/>
          </p:nvGrpSpPr>
          <p:grpSpPr>
            <a:xfrm>
              <a:off x="5722312" y="2381493"/>
              <a:ext cx="983506" cy="837027"/>
              <a:chOff x="5206930" y="2616903"/>
              <a:chExt cx="616573" cy="73342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206930" y="2616903"/>
                <a:ext cx="504825" cy="733425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  <a:alpha val="36471"/>
                </a:srgbClr>
              </a:solidFill>
              <a:ln w="254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299629" y="2616903"/>
                    <a:ext cx="523874" cy="690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r>
                      <a:rPr kumimoji="0" lang="en-GB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</a:rPr>
                      <a:t> </a:t>
                    </a:r>
                    <a:endParaRPr kumimoji="0" lang="en-GB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9629" y="2616903"/>
                    <a:ext cx="523874" cy="69021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/>
            <p:cNvGrpSpPr/>
            <p:nvPr/>
          </p:nvGrpSpPr>
          <p:grpSpPr>
            <a:xfrm>
              <a:off x="5720364" y="3357436"/>
              <a:ext cx="972049" cy="837027"/>
              <a:chOff x="5206930" y="2523733"/>
              <a:chExt cx="609391" cy="73342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206930" y="2523733"/>
                <a:ext cx="504825" cy="733425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  <a:alpha val="36471"/>
                </a:srgbClr>
              </a:solidFill>
              <a:ln w="254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292447" y="2523733"/>
                    <a:ext cx="523874" cy="6911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r>
                      <a:rPr kumimoji="0" lang="en-GB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</a:rPr>
                      <a:t> </a:t>
                    </a:r>
                    <a:endParaRPr kumimoji="0" lang="en-GB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447" y="2523733"/>
                    <a:ext cx="523874" cy="6911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6805652" y="3364769"/>
              <a:ext cx="1056717" cy="840329"/>
              <a:chOff x="5206930" y="2530157"/>
              <a:chExt cx="662470" cy="73631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206930" y="2533050"/>
                <a:ext cx="504825" cy="733425"/>
              </a:xfrm>
              <a:prstGeom prst="roundRect">
                <a:avLst/>
              </a:prstGeom>
              <a:solidFill>
                <a:srgbClr val="5B9BD5">
                  <a:lumMod val="20000"/>
                  <a:lumOff val="80000"/>
                  <a:alpha val="36471"/>
                </a:srgbClr>
              </a:solidFill>
              <a:ln w="25400" cap="flat" cmpd="sng" algn="ctr">
                <a:solidFill>
                  <a:srgbClr val="5B9BD5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345526" y="2530157"/>
                    <a:ext cx="523874" cy="6929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a14:m>
                    <a:r>
                      <a:rPr kumimoji="0" lang="en-GB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ill Sans MT" panose="020B0502020104020203" pitchFamily="34" charset="0"/>
                      </a:rPr>
                      <a:t> </a:t>
                    </a:r>
                    <a:endParaRPr kumimoji="0" lang="en-GB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 panose="020B0502020104020203" pitchFamily="34" charset="0"/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45526" y="2530157"/>
                    <a:ext cx="523874" cy="69291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402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688772"/>
                <a:ext cx="8056280" cy="476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Ron makes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out of cubes.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 thinks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 you agree?</a:t>
                </a:r>
                <a:b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</a:b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answer.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688772"/>
                <a:ext cx="8056280" cy="4763868"/>
              </a:xfrm>
              <a:prstGeom prst="rect">
                <a:avLst/>
              </a:prstGeom>
              <a:blipFill>
                <a:blip r:embed="rId3"/>
                <a:stretch>
                  <a:fillRect l="-1590" b="-26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0400">
            <a:off x="10575655" y="1549171"/>
            <a:ext cx="789958" cy="111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56770" y="2856050"/>
            <a:ext cx="789958" cy="1116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3907" y="1466419"/>
            <a:ext cx="789958" cy="1116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0130" y="1466419"/>
            <a:ext cx="789958" cy="1116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353" y="1466419"/>
            <a:ext cx="789958" cy="1116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151" y="1466419"/>
            <a:ext cx="789958" cy="1116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0124" y="2385360"/>
            <a:ext cx="789958" cy="1116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6347" y="2385360"/>
            <a:ext cx="789958" cy="1116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2570" y="2385360"/>
            <a:ext cx="789958" cy="1116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7368" y="2385360"/>
            <a:ext cx="789958" cy="1116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8668" y="2385360"/>
            <a:ext cx="789958" cy="11160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1790" y="2385360"/>
            <a:ext cx="789958" cy="1116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23855" y="2385360"/>
            <a:ext cx="789958" cy="1116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3669" y="2385360"/>
            <a:ext cx="789958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206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Always, </a:t>
                </a: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</a:t>
                </a:r>
                <a:r>
                  <a:rPr lang="en-GB" sz="4000" b="1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ometimes</a:t>
                </a: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, </a:t>
                </a:r>
                <a:r>
                  <a:rPr lang="en-GB" sz="4000" b="1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Never</a:t>
                </a:r>
                <a:r>
                  <a:rPr lang="en-GB" sz="4000" b="1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If one denominator is a multiple of the other you can simplify the fraction with the larger denominator to make the denominators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same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Example: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Could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be simplified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Prove it.</a:t>
                </a:r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206169"/>
              </a:xfrm>
              <a:prstGeom prst="rect">
                <a:avLst/>
              </a:prstGeom>
              <a:blipFill>
                <a:blip r:embed="rId3"/>
                <a:stretch>
                  <a:fillRect l="-2725" t="-2108" r="-76" b="-2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7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and Alex each have two identical pizzas.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Eva says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,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Alex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says,</a:t>
            </a:r>
          </a:p>
          <a:p>
            <a:pPr lvl="0" algn="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Who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ate the most pizza?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a drawing to support your answer.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73" y="1535134"/>
            <a:ext cx="1225444" cy="172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609" y="3290430"/>
            <a:ext cx="1225444" cy="17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36" y="2960288"/>
            <a:ext cx="1225444" cy="172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610" y="1181340"/>
            <a:ext cx="1225444" cy="172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0" y="1851728"/>
            <a:ext cx="1290335" cy="1810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9156" y="1465489"/>
            <a:ext cx="3563167" cy="1357381"/>
          </a:xfrm>
          <a:prstGeom prst="wedgeRoundRectCallout">
            <a:avLst>
              <a:gd name="adj1" fmla="val -64340"/>
              <a:gd name="adj2" fmla="val 49316"/>
              <a:gd name="adj3" fmla="val 16667"/>
            </a:avLst>
          </a:prstGeom>
          <a:solidFill>
            <a:schemeClr val="accent6">
              <a:alpha val="2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 have cut each pizza into 6 equal pieces and eaten 8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5123" y="3290430"/>
            <a:ext cx="3952036" cy="1370992"/>
          </a:xfrm>
          <a:prstGeom prst="wedgeRoundRectCallout">
            <a:avLst>
              <a:gd name="adj1" fmla="val 68046"/>
              <a:gd name="adj2" fmla="val 26677"/>
              <a:gd name="adj3" fmla="val 16667"/>
            </a:avLst>
          </a:prstGeom>
          <a:solidFill>
            <a:srgbClr val="7030A0">
              <a:alpha val="20000"/>
            </a:srgbClr>
          </a:solidFill>
          <a:ln w="25400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I have cut each pizza into 9 equal pieces and eaten 15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3237" y="3056256"/>
            <a:ext cx="1392774" cy="18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22316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different ways can you balance the equation?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9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9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8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9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2231637"/>
              </a:xfrm>
              <a:prstGeom prst="rect">
                <a:avLst/>
              </a:prstGeom>
              <a:blipFill>
                <a:blip r:embed="rId3"/>
                <a:stretch>
                  <a:fillRect l="-1590" t="-30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>
            <a:spLocks noChangeAspect="1"/>
          </p:cNvSpPr>
          <p:nvPr/>
        </p:nvSpPr>
        <p:spPr>
          <a:xfrm>
            <a:off x="4301720" y="2099853"/>
            <a:ext cx="375730" cy="36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5853414" y="2099853"/>
            <a:ext cx="375730" cy="36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15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 chocolate bar has 12 equal pieces.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Amir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more of the bar than Whitney.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There is one twelfth of the bar remaining.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fraction of the bar does Amir eat?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fraction of the bar does Whitney eat?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154855"/>
              </a:xfrm>
              <a:prstGeom prst="rect">
                <a:avLst/>
              </a:prstGeom>
              <a:blipFill>
                <a:blip r:embed="rId3"/>
                <a:stretch>
                  <a:fillRect l="-1590" t="-1615" b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0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2520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16</m:t>
                          </m:r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8</m:t>
                          </m:r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15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32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20</m:t>
                          </m:r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7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10</m:t>
                          </m:r>
                        </m:den>
                      </m:f>
                      <m:r>
                        <a:rPr lang="en-GB" sz="32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mr-IN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17</m:t>
                          </m:r>
                        </m:num>
                        <m:den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2520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>
            <a:spLocks noChangeAspect="1"/>
          </p:cNvSpPr>
          <p:nvPr/>
        </p:nvSpPr>
        <p:spPr>
          <a:xfrm>
            <a:off x="3695768" y="2266790"/>
            <a:ext cx="375730" cy="36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4702530" y="838585"/>
            <a:ext cx="375730" cy="360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Annie solved this calculation.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spot and explain her mistake?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691" y="1403500"/>
            <a:ext cx="3653999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8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012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Two children are solving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starts by drawing this model: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Alex starts by drawing this model: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explain each person’s method and how they would complete the question?</a:t>
                </a:r>
                <a:b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</a:b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method do you prefer and why?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012270"/>
              </a:xfrm>
              <a:prstGeom prst="rect">
                <a:avLst/>
              </a:prstGeom>
              <a:blipFill>
                <a:blip r:embed="rId3"/>
                <a:stretch>
                  <a:fillRect l="-1590" b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10637"/>
              </p:ext>
            </p:extLst>
          </p:nvPr>
        </p:nvGraphicFramePr>
        <p:xfrm>
          <a:off x="2444661" y="2422838"/>
          <a:ext cx="5159553" cy="601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9851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1719851">
                  <a:extLst>
                    <a:ext uri="{9D8B030D-6E8A-4147-A177-3AD203B41FA5}">
                      <a16:colId xmlns:a16="http://schemas.microsoft.com/office/drawing/2014/main" val="3653183496"/>
                    </a:ext>
                  </a:extLst>
                </a:gridCol>
                <a:gridCol w="1719851">
                  <a:extLst>
                    <a:ext uri="{9D8B030D-6E8A-4147-A177-3AD203B41FA5}">
                      <a16:colId xmlns:a16="http://schemas.microsoft.com/office/drawing/2014/main" val="2377609901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54770"/>
              </p:ext>
            </p:extLst>
          </p:nvPr>
        </p:nvGraphicFramePr>
        <p:xfrm>
          <a:off x="2444661" y="3729649"/>
          <a:ext cx="5159553" cy="6011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3970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2568650559"/>
                    </a:ext>
                  </a:extLst>
                </a:gridCol>
                <a:gridCol w="343971">
                  <a:extLst>
                    <a:ext uri="{9D8B030D-6E8A-4147-A177-3AD203B41FA5}">
                      <a16:colId xmlns:a16="http://schemas.microsoft.com/office/drawing/2014/main" val="1593006728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3599679773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2236815627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3099960820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1142430385"/>
                    </a:ext>
                  </a:extLst>
                </a:gridCol>
                <a:gridCol w="343971">
                  <a:extLst>
                    <a:ext uri="{9D8B030D-6E8A-4147-A177-3AD203B41FA5}">
                      <a16:colId xmlns:a16="http://schemas.microsoft.com/office/drawing/2014/main" val="2899215545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2485238158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1879372955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2174728877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3788525423"/>
                    </a:ext>
                  </a:extLst>
                </a:gridCol>
                <a:gridCol w="343971">
                  <a:extLst>
                    <a:ext uri="{9D8B030D-6E8A-4147-A177-3AD203B41FA5}">
                      <a16:colId xmlns:a16="http://schemas.microsoft.com/office/drawing/2014/main" val="346943280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598341498"/>
                    </a:ext>
                  </a:extLst>
                </a:gridCol>
                <a:gridCol w="343970">
                  <a:extLst>
                    <a:ext uri="{9D8B030D-6E8A-4147-A177-3AD203B41FA5}">
                      <a16:colId xmlns:a16="http://schemas.microsoft.com/office/drawing/2014/main" val="2660647687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5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77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Eva is attempting to answer: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 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10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 you agree with Eva?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why.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779770"/>
              </a:xfrm>
              <a:prstGeom prst="rect">
                <a:avLst/>
              </a:prstGeom>
              <a:blipFill>
                <a:blip r:embed="rId3"/>
                <a:stretch>
                  <a:fillRect l="-1590" t="-1403" b="-2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>
                <a:spLocks noChangeAspect="1"/>
              </p:cNvSpPr>
              <p:nvPr/>
            </p:nvSpPr>
            <p:spPr>
              <a:xfrm>
                <a:off x="4372426" y="3010388"/>
                <a:ext cx="4573405" cy="1311718"/>
              </a:xfrm>
              <a:prstGeom prst="wedgeRoundRectCallout">
                <a:avLst>
                  <a:gd name="adj1" fmla="val -65327"/>
                  <a:gd name="adj2" fmla="val 4457"/>
                  <a:gd name="adj3" fmla="val 16667"/>
                </a:avLst>
              </a:prstGeom>
              <a:solidFill>
                <a:srgbClr val="70AD47">
                  <a:alpha val="20000"/>
                </a:srgbClr>
              </a:solidFill>
              <a:ln w="254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mr-I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+ 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10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20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iol" charset="0"/>
                    <a:ea typeface="Bariol" charset="0"/>
                    <a:cs typeface="Bariol" charset="0"/>
                  </a:rPr>
                  <a:t>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426" y="3010388"/>
                <a:ext cx="4573405" cy="1311718"/>
              </a:xfrm>
              <a:prstGeom prst="wedgeRoundRectCallout">
                <a:avLst>
                  <a:gd name="adj1" fmla="val -65327"/>
                  <a:gd name="adj2" fmla="val 445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smonaghan\Desktop\images\girl_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20735" r="3320" b="26908"/>
          <a:stretch/>
        </p:blipFill>
        <p:spPr bwMode="auto">
          <a:xfrm>
            <a:off x="1878588" y="2785765"/>
            <a:ext cx="1504801" cy="11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26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608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Rosie says,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4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Using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her method, here are the equivalent fractions Rosie has found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32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en-GB" sz="3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16</m:t>
                        </m:r>
                      </m:den>
                    </m:f>
                    <m:r>
                      <a:rPr lang="en-GB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en-GB" sz="3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6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en-GB" sz="3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32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</a:t>
                </a:r>
                <a:r>
                  <a:rPr lang="en-GB" sz="32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</a:t>
                </a:r>
                <a:r>
                  <a:rPr lang="en-GB" sz="32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en-GB" sz="3200" i="1">
                        <a:solidFill>
                          <a:prstClr val="black"/>
                        </a:solidFill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Are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all Rosie’s fractions equivalent?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Does Rosie’s method work?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reasons.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6080767"/>
              </a:xfrm>
              <a:prstGeom prst="rect">
                <a:avLst/>
              </a:prstGeom>
              <a:blipFill>
                <a:blip r:embed="rId3"/>
                <a:stretch>
                  <a:fillRect l="-1590" t="-1103" b="-1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150148" y="1041736"/>
            <a:ext cx="5795683" cy="1595399"/>
          </a:xfrm>
          <a:prstGeom prst="wedgeRoundRectCallout">
            <a:avLst>
              <a:gd name="adj1" fmla="val -64337"/>
              <a:gd name="adj2" fmla="val 23818"/>
              <a:gd name="adj3" fmla="val 16667"/>
            </a:avLst>
          </a:prstGeom>
          <a:solidFill>
            <a:srgbClr val="7030A0">
              <a:alpha val="20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 panose="020B0502020104020203" pitchFamily="34" charset="0"/>
                <a:ea typeface="Bariol" charset="0"/>
                <a:cs typeface="Bariol" charset="0"/>
              </a:rPr>
              <a:t>To find equivalent fractions, whatever you do to the numerator, you do to the denominator.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p:pic>
        <p:nvPicPr>
          <p:cNvPr id="6" name="Picture 5" descr="C:\Users\User\Documents\Schemes of Learning\images\girl_3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6" b="21673"/>
          <a:stretch/>
        </p:blipFill>
        <p:spPr bwMode="auto">
          <a:xfrm>
            <a:off x="1197637" y="1263435"/>
            <a:ext cx="1332000" cy="11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150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has added 3 fractions together to get an answer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18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3 fractions could he have added?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find more than one answer?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150752"/>
              </a:xfrm>
              <a:prstGeom prst="rect">
                <a:avLst/>
              </a:prstGeom>
              <a:blipFill>
                <a:blip r:embed="rId3"/>
                <a:stretch>
                  <a:fillRect l="-1590" t="-1615" b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85589"/>
              </p:ext>
            </p:extLst>
          </p:nvPr>
        </p:nvGraphicFramePr>
        <p:xfrm>
          <a:off x="930151" y="2323929"/>
          <a:ext cx="7975080" cy="7195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060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526514515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342508625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4122221417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1090210946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851944034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879232089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043210745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327849557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2028842953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544385476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4074479679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1989995649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1024491613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2465529159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3764355832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1474504684"/>
                    </a:ext>
                  </a:extLst>
                </a:gridCol>
                <a:gridCol w="443060">
                  <a:extLst>
                    <a:ext uri="{9D8B030D-6E8A-4147-A177-3AD203B41FA5}">
                      <a16:colId xmlns:a16="http://schemas.microsoft.com/office/drawing/2014/main" val="1595425764"/>
                    </a:ext>
                  </a:extLst>
                </a:gridCol>
              </a:tblGrid>
              <a:tr h="7195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Annie is adding three fractions.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She uses the model to help her.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could her three fractions be?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combinations can you find?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write a number story to represent your calculation?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18628"/>
              </p:ext>
            </p:extLst>
          </p:nvPr>
        </p:nvGraphicFramePr>
        <p:xfrm>
          <a:off x="1878641" y="1855833"/>
          <a:ext cx="2587592" cy="17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97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646899">
                  <a:extLst>
                    <a:ext uri="{9D8B030D-6E8A-4147-A177-3AD203B41FA5}">
                      <a16:colId xmlns:a16="http://schemas.microsoft.com/office/drawing/2014/main" val="3004941132"/>
                    </a:ext>
                  </a:extLst>
                </a:gridCol>
                <a:gridCol w="646899">
                  <a:extLst>
                    <a:ext uri="{9D8B030D-6E8A-4147-A177-3AD203B41FA5}">
                      <a16:colId xmlns:a16="http://schemas.microsoft.com/office/drawing/2014/main" val="1844992633"/>
                    </a:ext>
                  </a:extLst>
                </a:gridCol>
                <a:gridCol w="646897">
                  <a:extLst>
                    <a:ext uri="{9D8B030D-6E8A-4147-A177-3AD203B41FA5}">
                      <a16:colId xmlns:a16="http://schemas.microsoft.com/office/drawing/2014/main" val="224725904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372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6528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19835"/>
              </p:ext>
            </p:extLst>
          </p:nvPr>
        </p:nvGraphicFramePr>
        <p:xfrm>
          <a:off x="5455323" y="1855833"/>
          <a:ext cx="2587592" cy="172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897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646899">
                  <a:extLst>
                    <a:ext uri="{9D8B030D-6E8A-4147-A177-3AD203B41FA5}">
                      <a16:colId xmlns:a16="http://schemas.microsoft.com/office/drawing/2014/main" val="3004941132"/>
                    </a:ext>
                  </a:extLst>
                </a:gridCol>
                <a:gridCol w="646899">
                  <a:extLst>
                    <a:ext uri="{9D8B030D-6E8A-4147-A177-3AD203B41FA5}">
                      <a16:colId xmlns:a16="http://schemas.microsoft.com/office/drawing/2014/main" val="1844992633"/>
                    </a:ext>
                  </a:extLst>
                </a:gridCol>
                <a:gridCol w="646897">
                  <a:extLst>
                    <a:ext uri="{9D8B030D-6E8A-4147-A177-3AD203B41FA5}">
                      <a16:colId xmlns:a16="http://schemas.microsoft.com/office/drawing/2014/main" val="224725904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728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36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3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012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sum of three fractions is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fractions have different denominators.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All of the fractions are greater than or equal to a half.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None of the fractions are improper fractions.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All of the denominators are factors of 8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could the fractions be?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012526"/>
              </a:xfrm>
              <a:prstGeom prst="rect">
                <a:avLst/>
              </a:prstGeom>
              <a:blipFill>
                <a:blip r:embed="rId3"/>
                <a:stretch>
                  <a:fillRect l="-1590" b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4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154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and Whitney have some juice.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drinks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litres and Whitney drinks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litres.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much do they drink altogether?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Complete this using two different methods.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method do you think is more efficient? Why?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154855"/>
              </a:xfrm>
              <a:prstGeom prst="rect">
                <a:avLst/>
              </a:prstGeom>
              <a:blipFill>
                <a:blip r:embed="rId3"/>
                <a:stretch>
                  <a:fillRect l="-1590" t="-1615" b="-3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9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Fill in the missing numbers.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>
                <a:spLocks noChangeAspect="1"/>
              </p:cNvSpPr>
              <p:nvPr/>
            </p:nvSpPr>
            <p:spPr>
              <a:xfrm>
                <a:off x="1965278" y="2385412"/>
                <a:ext cx="6810233" cy="1311718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6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+ </m:t>
                    </m:r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</m:t>
                    </m:r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10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iol" charset="0"/>
                    <a:ea typeface="Bariol" charset="0"/>
                    <a:cs typeface="Bariol" charset="0"/>
                  </a:rPr>
                  <a:t>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78" y="2385412"/>
                <a:ext cx="6810233" cy="1311718"/>
              </a:xfrm>
              <a:prstGeom prst="roundRect">
                <a:avLst/>
              </a:prstGeom>
              <a:blipFill>
                <a:blip r:embed="rId3"/>
                <a:stretch>
                  <a:fillRect b="-3256"/>
                </a:stretch>
              </a:blip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4421875" y="2385412"/>
            <a:ext cx="738436" cy="14388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15802" y="2399061"/>
            <a:ext cx="443554" cy="565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5315802" y="3258964"/>
            <a:ext cx="443554" cy="565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4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Which subtraction is the odd one out?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		A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		B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				C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>
                <a:spLocks noChangeAspect="1"/>
              </p:cNvSpPr>
              <p:nvPr/>
            </p:nvSpPr>
            <p:spPr>
              <a:xfrm>
                <a:off x="4005909" y="1528161"/>
                <a:ext cx="2390690" cy="1311718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mr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GB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09" y="1528161"/>
                <a:ext cx="2390690" cy="131171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>
                <a:spLocks noChangeAspect="1"/>
              </p:cNvSpPr>
              <p:nvPr/>
            </p:nvSpPr>
            <p:spPr>
              <a:xfrm>
                <a:off x="4005909" y="2921012"/>
                <a:ext cx="2390690" cy="1311718"/>
              </a:xfrm>
              <a:prstGeom prst="roundRect">
                <a:avLst/>
              </a:prstGeom>
              <a:solidFill>
                <a:schemeClr val="accent4">
                  <a:alpha val="20000"/>
                </a:schemeClr>
              </a:solid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mr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GB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09" y="2921012"/>
                <a:ext cx="2390690" cy="131171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ounded Rectangle 8"/>
              <p:cNvSpPr>
                <a:spLocks noChangeAspect="1"/>
              </p:cNvSpPr>
              <p:nvPr/>
            </p:nvSpPr>
            <p:spPr>
              <a:xfrm>
                <a:off x="4005909" y="4313863"/>
                <a:ext cx="2390690" cy="1311718"/>
              </a:xfrm>
              <a:prstGeom prst="roundRect">
                <a:avLst/>
              </a:prstGeom>
              <a:solidFill>
                <a:srgbClr val="7030A0">
                  <a:alpha val="20000"/>
                </a:srgbClr>
              </a:solidFill>
              <a:ln w="254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mr-IN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kumimoji="0" lang="en-GB" sz="3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09" y="4313863"/>
                <a:ext cx="2390690" cy="131171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8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552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perimeter of the rectangle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					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	</a:t>
                </a:r>
                <a:r>
                  <a:rPr lang="en-GB" sz="36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?</a:t>
                </a:r>
                <a:endParaRPr lang="en-GB" sz="36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Work out the missing length.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552802"/>
              </a:xfrm>
              <a:prstGeom prst="rect">
                <a:avLst/>
              </a:prstGeom>
              <a:blipFill>
                <a:blip r:embed="rId3"/>
                <a:stretch>
                  <a:fillRect l="-1590" b="-9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778417" y="3203564"/>
            <a:ext cx="4600575" cy="1511311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3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017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Amir is attempting to solve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14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Here is his working out: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Do you agree with Amir?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answer.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017271"/>
              </a:xfrm>
              <a:prstGeom prst="rect">
                <a:avLst/>
              </a:prstGeom>
              <a:blipFill>
                <a:blip r:embed="rId3"/>
                <a:stretch>
                  <a:fillRect l="-1590" b="-24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4620026" y="3407100"/>
                <a:ext cx="2915016" cy="1085917"/>
              </a:xfrm>
              <a:prstGeom prst="wedgeRoundRectCallout">
                <a:avLst>
                  <a:gd name="adj1" fmla="val -74535"/>
                  <a:gd name="adj2" fmla="val 3550"/>
                  <a:gd name="adj3" fmla="val 16667"/>
                </a:avLst>
              </a:prstGeom>
              <a:solidFill>
                <a:srgbClr val="ED7D31">
                  <a:alpha val="20000"/>
                </a:srgbClr>
              </a:solidFill>
              <a:ln w="254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1</m:t>
                        </m:r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7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=2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26" y="3407100"/>
                <a:ext cx="2915016" cy="1085917"/>
              </a:xfrm>
              <a:prstGeom prst="wedgeRoundRectCallout">
                <a:avLst>
                  <a:gd name="adj1" fmla="val -74535"/>
                  <a:gd name="adj2" fmla="val 355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smonaghan\Desktop\images\face_4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9096" r="14735" b="9603"/>
          <a:stretch/>
        </p:blipFill>
        <p:spPr bwMode="auto">
          <a:xfrm flipH="1">
            <a:off x="2519627" y="2867100"/>
            <a:ext cx="1379220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11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Here is Rosie’s method.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is the calculation?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find more than one answer?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Why is there more than one answer?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8195" y="736900"/>
            <a:ext cx="1375875" cy="19440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66847"/>
              </p:ext>
            </p:extLst>
          </p:nvPr>
        </p:nvGraphicFramePr>
        <p:xfrm>
          <a:off x="2281151" y="2426734"/>
          <a:ext cx="2792082" cy="165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692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930695">
                  <a:extLst>
                    <a:ext uri="{9D8B030D-6E8A-4147-A177-3AD203B41FA5}">
                      <a16:colId xmlns:a16="http://schemas.microsoft.com/office/drawing/2014/main" val="3004941132"/>
                    </a:ext>
                  </a:extLst>
                </a:gridCol>
                <a:gridCol w="930695">
                  <a:extLst>
                    <a:ext uri="{9D8B030D-6E8A-4147-A177-3AD203B41FA5}">
                      <a16:colId xmlns:a16="http://schemas.microsoft.com/office/drawing/2014/main" val="1844992633"/>
                    </a:ext>
                  </a:extLst>
                </a:gridCol>
              </a:tblGrid>
              <a:tr h="8283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  <a:tr h="8283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3728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29417"/>
              </p:ext>
            </p:extLst>
          </p:nvPr>
        </p:nvGraphicFramePr>
        <p:xfrm>
          <a:off x="5443180" y="2415574"/>
          <a:ext cx="2792084" cy="165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346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465346">
                  <a:extLst>
                    <a:ext uri="{9D8B030D-6E8A-4147-A177-3AD203B41FA5}">
                      <a16:colId xmlns:a16="http://schemas.microsoft.com/office/drawing/2014/main" val="3557280505"/>
                    </a:ext>
                  </a:extLst>
                </a:gridCol>
                <a:gridCol w="465348">
                  <a:extLst>
                    <a:ext uri="{9D8B030D-6E8A-4147-A177-3AD203B41FA5}">
                      <a16:colId xmlns:a16="http://schemas.microsoft.com/office/drawing/2014/main" val="3004941132"/>
                    </a:ext>
                  </a:extLst>
                </a:gridCol>
                <a:gridCol w="465348">
                  <a:extLst>
                    <a:ext uri="{9D8B030D-6E8A-4147-A177-3AD203B41FA5}">
                      <a16:colId xmlns:a16="http://schemas.microsoft.com/office/drawing/2014/main" val="2665122423"/>
                    </a:ext>
                  </a:extLst>
                </a:gridCol>
                <a:gridCol w="465348">
                  <a:extLst>
                    <a:ext uri="{9D8B030D-6E8A-4147-A177-3AD203B41FA5}">
                      <a16:colId xmlns:a16="http://schemas.microsoft.com/office/drawing/2014/main" val="1844992633"/>
                    </a:ext>
                  </a:extLst>
                </a:gridCol>
                <a:gridCol w="465348">
                  <a:extLst>
                    <a:ext uri="{9D8B030D-6E8A-4147-A177-3AD203B41FA5}">
                      <a16:colId xmlns:a16="http://schemas.microsoft.com/office/drawing/2014/main" val="1001264197"/>
                    </a:ext>
                  </a:extLst>
                </a:gridCol>
              </a:tblGrid>
              <a:tr h="8283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  <a:tr h="8283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337286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839222" y="3248167"/>
            <a:ext cx="475978" cy="824007"/>
            <a:chOff x="6839222" y="3248167"/>
            <a:chExt cx="475978" cy="824007"/>
          </a:xfrm>
        </p:grpSpPr>
        <p:cxnSp>
          <p:nvCxnSpPr>
            <p:cNvPr id="9" name="Straight Connector 8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2"/>
            </p:cNvCxnSpPr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76045" y="3243874"/>
            <a:ext cx="475978" cy="824007"/>
            <a:chOff x="6839222" y="3248167"/>
            <a:chExt cx="475978" cy="824007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910560" y="3221174"/>
            <a:ext cx="475978" cy="824007"/>
            <a:chOff x="6839222" y="3248167"/>
            <a:chExt cx="475978" cy="824007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427234" y="3243874"/>
            <a:ext cx="475978" cy="824007"/>
            <a:chOff x="6839222" y="3248167"/>
            <a:chExt cx="475978" cy="824007"/>
          </a:xfrm>
        </p:grpSpPr>
        <p:cxnSp>
          <p:nvCxnSpPr>
            <p:cNvPr id="22" name="Straight Connector 21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759286" y="2389776"/>
            <a:ext cx="475978" cy="824007"/>
            <a:chOff x="6839222" y="3248167"/>
            <a:chExt cx="475978" cy="824007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7305654" y="2414694"/>
            <a:ext cx="475978" cy="824007"/>
            <a:chOff x="6839222" y="3248167"/>
            <a:chExt cx="475978" cy="824007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34923" y="2389776"/>
            <a:ext cx="475978" cy="824007"/>
            <a:chOff x="6839222" y="3248167"/>
            <a:chExt cx="475978" cy="824007"/>
          </a:xfrm>
        </p:grpSpPr>
        <p:cxnSp>
          <p:nvCxnSpPr>
            <p:cNvPr id="31" name="Straight Connector 30"/>
            <p:cNvCxnSpPr/>
            <p:nvPr/>
          </p:nvCxnSpPr>
          <p:spPr>
            <a:xfrm flipH="1" flipV="1">
              <a:off x="6864824" y="3248167"/>
              <a:ext cx="450376" cy="8240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839222" y="3255034"/>
              <a:ext cx="475978" cy="8171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28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Place 2, 3 and 4 in the boxes to make the calculation correct.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ounded Rectangle 14"/>
              <p:cNvSpPr>
                <a:spLocks noChangeAspect="1"/>
              </p:cNvSpPr>
              <p:nvPr/>
            </p:nvSpPr>
            <p:spPr>
              <a:xfrm>
                <a:off x="1904421" y="3058339"/>
                <a:ext cx="6810233" cy="1311718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GB" sz="600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6000" b="0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7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/>
                    </m:f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</m:t>
                    </m:r>
                    <m:r>
                      <a:rPr kumimoji="0" lang="en-GB" sz="6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26</m:t>
                    </m:r>
                    <m:f>
                      <m:fPr>
                        <m:ctrlPr>
                          <a:rPr kumimoji="0" lang="mr-IN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>
                        <m:r>
                          <a:rPr kumimoji="0" lang="en-GB" sz="6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riol" charset="0"/>
                    <a:ea typeface="Bariol" charset="0"/>
                    <a:cs typeface="Bariol" charset="0"/>
                  </a:rPr>
                  <a:t>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421" y="3058339"/>
                <a:ext cx="6810233" cy="1311718"/>
              </a:xfrm>
              <a:prstGeom prst="roundRect">
                <a:avLst/>
              </a:prstGeom>
              <a:blipFill>
                <a:blip r:embed="rId3"/>
                <a:stretch>
                  <a:fillRect b="-3256"/>
                </a:stretch>
              </a:blip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038371" y="3071988"/>
            <a:ext cx="443554" cy="565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605772" y="3917207"/>
            <a:ext cx="443554" cy="565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7505655" y="3078544"/>
            <a:ext cx="443554" cy="5653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Ron thinks you can only simplify even numbered fractions because you keep on halving the numerator and denominator until you get an odd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</a:t>
            </a:r>
            <a:b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</a:b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7940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88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3 children are working out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6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They partition the mixed number in the following ways to help them.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Are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they all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correct? </a:t>
                </a: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method do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you prefer?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why.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881097"/>
              </a:xfrm>
              <a:prstGeom prst="rect">
                <a:avLst/>
              </a:prstGeom>
              <a:blipFill>
                <a:blip r:embed="rId3"/>
                <a:stretch>
                  <a:fillRect l="-1590" b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>
                <a:spLocks noChangeAspect="1"/>
              </p:cNvSpPr>
              <p:nvPr/>
            </p:nvSpPr>
            <p:spPr>
              <a:xfrm>
                <a:off x="4361788" y="2495332"/>
                <a:ext cx="2900060" cy="1027738"/>
              </a:xfrm>
              <a:prstGeom prst="roundRect">
                <a:avLst/>
              </a:prstGeom>
              <a:solidFill>
                <a:schemeClr val="accent6">
                  <a:alpha val="20000"/>
                </a:schemeClr>
              </a:solidFill>
              <a:ln w="254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5+1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788" y="2495332"/>
                <a:ext cx="2900060" cy="10277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>
                <a:spLocks noChangeAspect="1"/>
              </p:cNvSpPr>
              <p:nvPr/>
            </p:nvSpPr>
            <p:spPr>
              <a:xfrm>
                <a:off x="4361788" y="3583463"/>
                <a:ext cx="2900060" cy="1027738"/>
              </a:xfrm>
              <a:prstGeom prst="roundRect">
                <a:avLst/>
              </a:prstGeom>
              <a:solidFill>
                <a:schemeClr val="accent2">
                  <a:alpha val="20000"/>
                </a:scheme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5+1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788" y="3583463"/>
                <a:ext cx="2900060" cy="10277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>
                <a:spLocks noChangeAspect="1"/>
              </p:cNvSpPr>
              <p:nvPr/>
            </p:nvSpPr>
            <p:spPr>
              <a:xfrm>
                <a:off x="4361788" y="4671594"/>
                <a:ext cx="2900060" cy="1027738"/>
              </a:xfrm>
              <a:prstGeom prst="roundRect">
                <a:avLst/>
              </a:prstGeom>
              <a:solidFill>
                <a:schemeClr val="accent4">
                  <a:alpha val="20000"/>
                </a:schemeClr>
              </a:solid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5+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mr-IN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en-GB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iol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788" y="4671594"/>
                <a:ext cx="2900060" cy="102773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47905" y="2747591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Dora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7905" y="3857154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Alex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7905" y="4966718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Jack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3273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There are three colours of dog biscuits in a bag of dog food: red, brown and orange.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total mass of the dog food is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7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kg. 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 mass of red biscuits is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3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kg and the mass of the brown biscuits is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kg.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is the mass of orange biscuits?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327338"/>
              </a:xfrm>
              <a:prstGeom prst="rect">
                <a:avLst/>
              </a:prstGeom>
              <a:blipFill>
                <a:blip r:embed="rId3"/>
                <a:stretch>
                  <a:fillRect l="-1590" t="-1549" r="-2347" b="-29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2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465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Rosie has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20 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cm of ribbon.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Annie has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6 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cm less ribbon than Rosie.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much ribbon does Annie have?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much ribbon do they have altogether?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465821"/>
              </a:xfrm>
              <a:prstGeom prst="rect">
                <a:avLst/>
              </a:prstGeom>
              <a:blipFill>
                <a:blip r:embed="rId3"/>
                <a:stretch>
                  <a:fillRect l="-1590" b="-4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is multiplying fractions by a whole number.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explain his mistake?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ular Callout 5"/>
              <p:cNvSpPr/>
              <p:nvPr/>
            </p:nvSpPr>
            <p:spPr>
              <a:xfrm>
                <a:off x="4620026" y="1963310"/>
                <a:ext cx="2915016" cy="1085917"/>
              </a:xfrm>
              <a:prstGeom prst="wedgeRoundRectCallout">
                <a:avLst>
                  <a:gd name="adj1" fmla="val -74535"/>
                  <a:gd name="adj2" fmla="val 3550"/>
                  <a:gd name="adj3" fmla="val 16667"/>
                </a:avLst>
              </a:prstGeom>
              <a:solidFill>
                <a:schemeClr val="accent4">
                  <a:alpha val="20000"/>
                </a:schemeClr>
              </a:solid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mr-I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  <m:r>
                      <a:rPr kumimoji="0" lang="en-GB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kumimoji="0" lang="mr-IN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 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</p:txBody>
          </p:sp>
        </mc:Choice>
        <mc:Fallback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26" y="1963310"/>
                <a:ext cx="2915016" cy="1085917"/>
              </a:xfrm>
              <a:prstGeom prst="wedgeRoundRectCallout">
                <a:avLst>
                  <a:gd name="adj1" fmla="val -74535"/>
                  <a:gd name="adj2" fmla="val 3550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:\Users\smonaghan\Desktop\images\face_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9096" r="14735" b="9603"/>
          <a:stretch/>
        </p:blipFill>
        <p:spPr bwMode="auto">
          <a:xfrm flipH="1">
            <a:off x="2423375" y="1760194"/>
            <a:ext cx="1379220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5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Always, </a:t>
            </a:r>
            <a:r>
              <a:rPr lang="en-GB" sz="40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Sometimes</a:t>
            </a: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, </a:t>
            </a:r>
            <a:r>
              <a:rPr lang="en-GB" sz="4000" b="1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Never</a:t>
            </a:r>
            <a:r>
              <a:rPr lang="en-GB" sz="4000" b="1" dirty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  <a:endParaRPr lang="en-GB" sz="4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b="1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When you multiply a unit fraction by the same number as it’s denominator the answer will be one whole.</a:t>
            </a:r>
          </a:p>
        </p:txBody>
      </p:sp>
    </p:spTree>
    <p:extLst>
      <p:ext uri="{BB962C8B-B14F-4D97-AF65-F5344CB8AC3E}">
        <p14:creationId xmlns:p14="http://schemas.microsoft.com/office/powerpoint/2010/main" val="11103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796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I am thinking of a unit fraction.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When I multiply it by 4 it will be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When I multiply it by 2 it will be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is my fraction?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do I need to multiply my fraction by so that my answer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create your own version of this problem?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796330"/>
              </a:xfrm>
              <a:prstGeom prst="rect">
                <a:avLst/>
              </a:prstGeom>
              <a:blipFill>
                <a:blip r:embed="rId3"/>
                <a:stretch>
                  <a:fillRect l="-1590" t="-1157" r="-530" b="-19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3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Use the digit cards only once to complete these multiplications.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322463" y="2910528"/>
            <a:ext cx="3143664" cy="1909821"/>
            <a:chOff x="3519194" y="2452065"/>
            <a:chExt cx="2736167" cy="16849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859140" y="3032469"/>
                  <a:ext cx="2396221" cy="10567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GB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</m:oMath>
                    </m:oMathPara>
                  </a14:m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140" y="3032469"/>
                  <a:ext cx="2396221" cy="10567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3519194" y="2452065"/>
              <a:ext cx="2425696" cy="1684925"/>
              <a:chOff x="560065" y="4666305"/>
              <a:chExt cx="2425696" cy="168492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980061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2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94572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3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09083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4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223594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5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38105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6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676578" y="5281477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44549" y="5312701"/>
                <a:ext cx="543745" cy="103852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70AD47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2486404" y="5274831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676578" y="5850099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486404" y="5850099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70AD47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60065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70AD47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1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p:grpSp>
      </p:grp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1463769" y="2900594"/>
            <a:ext cx="2928928" cy="1903110"/>
            <a:chOff x="3693022" y="2443256"/>
            <a:chExt cx="2562339" cy="16876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859140" y="3032469"/>
                  <a:ext cx="2396221" cy="10567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  <m:r>
                          <a:rPr kumimoji="0" lang="en-GB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GB" sz="3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</m:oMath>
                    </m:oMathPara>
                  </a14:m>
                  <a:endParaRPr kumimoji="0" lang="en-GB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140" y="3032469"/>
                  <a:ext cx="2396221" cy="10567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3693022" y="2443256"/>
              <a:ext cx="2251868" cy="1687628"/>
              <a:chOff x="733893" y="4657496"/>
              <a:chExt cx="2251868" cy="1687628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33893" y="4657496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0070C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9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209946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0070C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2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685999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0070C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4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162052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0070C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6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38105" y="4666305"/>
                <a:ext cx="347656" cy="530351"/>
              </a:xfrm>
              <a:prstGeom prst="roundRect">
                <a:avLst/>
              </a:prstGeom>
              <a:solidFill>
                <a:srgbClr val="70AD47">
                  <a:alpha val="20000"/>
                </a:srgbClr>
              </a:solidFill>
              <a:ln w="25400">
                <a:solidFill>
                  <a:srgbClr val="0070C0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</a:rPr>
                  <a:t>3</a:t>
                </a:r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702880" y="5273387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070C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741890" y="5306595"/>
                <a:ext cx="543745" cy="103852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491413" y="5266436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070C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1692333" y="5858399"/>
                <a:ext cx="334985" cy="432237"/>
              </a:xfrm>
              <a:prstGeom prst="round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0070C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2491413" y="5858400"/>
                <a:ext cx="334985" cy="432237"/>
              </a:xfrm>
              <a:prstGeom prst="roundRect">
                <a:avLst>
                  <a:gd name="adj" fmla="val 6823"/>
                </a:avLst>
              </a:prstGeom>
              <a:solidFill>
                <a:sysClr val="window" lastClr="FFFFFF"/>
              </a:solidFill>
              <a:ln w="38100" cap="flat" cmpd="sng" algn="ctr">
                <a:solidFill>
                  <a:srgbClr val="0070C0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7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3467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runs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2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miles three times per week.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Dexter runs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3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miles twice a week.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Who runs the furthest during the week?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answer.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3467488"/>
              </a:xfrm>
              <a:prstGeom prst="rect">
                <a:avLst/>
              </a:prstGeom>
              <a:blipFill>
                <a:blip r:embed="rId3"/>
                <a:stretch>
                  <a:fillRect l="-1590" b="-3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Work out the missing numbers.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how you worked it out.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42698" y="1562448"/>
                <a:ext cx="5466544" cy="190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6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kumimoji="0" lang="en-GB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0" lang="en-GB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kumimoji="0" lang="en-GB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GB" sz="6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kumimoji="0" lang="en-GB" sz="6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kumimoji="0" lang="en-GB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698" y="1562448"/>
                <a:ext cx="5466544" cy="1900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173761" y="1729454"/>
            <a:ext cx="577700" cy="73539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81253" y="1754499"/>
            <a:ext cx="937719" cy="176691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800" kern="0" dirty="0">
                <a:latin typeface="Gill Sans MT" panose="020B0502020104020203" pitchFamily="34" charset="0"/>
              </a:rPr>
              <a:t>2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383556" y="1700163"/>
            <a:ext cx="577700" cy="73539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kern="0" dirty="0" smtClean="0">
                <a:latin typeface="Gill Sans MT" panose="020B0502020104020203" pitchFamily="34" charset="0"/>
              </a:rPr>
              <a:t>7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2716" y="2779550"/>
            <a:ext cx="577700" cy="73539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  <a:t>8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83556" y="2786019"/>
            <a:ext cx="577700" cy="735390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4000" kern="0" dirty="0">
                <a:latin typeface="Gill Sans MT" panose="020B0502020104020203" pitchFamily="34" charset="0"/>
              </a:rPr>
              <a:t>8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0188" y="1748030"/>
            <a:ext cx="937719" cy="176691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97784" y="1764137"/>
            <a:ext cx="937719" cy="1766910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8800" kern="0" noProof="0" dirty="0" smtClean="0">
                <a:latin typeface="Gill Sans MT" panose="020B0502020104020203" pitchFamily="34" charset="0"/>
              </a:rPr>
              <a:t>7</a:t>
            </a:r>
            <a:endParaRPr kumimoji="0" lang="en-GB" sz="8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Write a problem that matches the bar model.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other questions could you ask from this model?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80250"/>
              </p:ext>
            </p:extLst>
          </p:nvPr>
        </p:nvGraphicFramePr>
        <p:xfrm>
          <a:off x="2231839" y="2170869"/>
          <a:ext cx="5636400" cy="65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550">
                  <a:extLst>
                    <a:ext uri="{9D8B030D-6E8A-4147-A177-3AD203B41FA5}">
                      <a16:colId xmlns:a16="http://schemas.microsoft.com/office/drawing/2014/main" val="1000148792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2604382571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1231666266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1359215877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2597280610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732544178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2341544030"/>
                    </a:ext>
                  </a:extLst>
                </a:gridCol>
                <a:gridCol w="704550">
                  <a:extLst>
                    <a:ext uri="{9D8B030D-6E8A-4147-A177-3AD203B41FA5}">
                      <a16:colId xmlns:a16="http://schemas.microsoft.com/office/drawing/2014/main" val="239482897"/>
                    </a:ext>
                  </a:extLst>
                </a:gridCol>
              </a:tblGrid>
              <a:tr h="6560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121756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5400000">
            <a:off x="4905659" y="-864438"/>
            <a:ext cx="288758" cy="563640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 Brace 6"/>
          <p:cNvSpPr/>
          <p:nvPr/>
        </p:nvSpPr>
        <p:spPr>
          <a:xfrm rot="16200000" flipV="1">
            <a:off x="3143239" y="2005545"/>
            <a:ext cx="288758" cy="211156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40244" y="3217798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?</a:t>
            </a: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2168" y="1213438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96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1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Here are some fraction cards.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All of the fractions are equivalent.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charset="0"/>
                      </a:rPr>
                      <m:t>+ 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charset="0"/>
                      </a:rPr>
                      <m:t>= 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16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Calculate the value of C.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4832092"/>
              </a:xfrm>
              <a:prstGeom prst="rect">
                <a:avLst/>
              </a:prstGeom>
              <a:blipFill>
                <a:blip r:embed="rId3"/>
                <a:stretch>
                  <a:fillRect l="-1590" t="-1387" b="-2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736951" y="2013004"/>
                <a:ext cx="1370569" cy="2016000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951" y="2013004"/>
                <a:ext cx="1370569" cy="2016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435470" y="2013004"/>
                <a:ext cx="1370569" cy="2016000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470" y="2013004"/>
                <a:ext cx="1370569" cy="2016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133989" y="2013004"/>
                <a:ext cx="1370569" cy="2016000"/>
              </a:xfrm>
              <a:prstGeom prst="roundRect">
                <a:avLst/>
              </a:prstGeom>
              <a:solidFill>
                <a:srgbClr val="FF0000">
                  <a:alpha val="20000"/>
                </a:srgb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 anchor="ctr" anchorCtr="1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GB" sz="6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989" y="2013004"/>
                <a:ext cx="1370569" cy="2016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3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242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of a class are boys.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There are 18 girls in the class.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How many children are in the class?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2425408"/>
              </a:xfrm>
              <a:prstGeom prst="rect">
                <a:avLst/>
              </a:prstGeom>
              <a:blipFill>
                <a:blip r:embed="rId3"/>
                <a:stretch>
                  <a:fillRect l="-1590" b="-6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Find the area of each colour in the rectangle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would happen if one of the red or green rectangles was changed to a blue?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98150"/>
              </p:ext>
            </p:extLst>
          </p:nvPr>
        </p:nvGraphicFramePr>
        <p:xfrm>
          <a:off x="3336001" y="1680380"/>
          <a:ext cx="2792082" cy="3053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8019">
                  <a:extLst>
                    <a:ext uri="{9D8B030D-6E8A-4147-A177-3AD203B41FA5}">
                      <a16:colId xmlns:a16="http://schemas.microsoft.com/office/drawing/2014/main" val="1563131708"/>
                    </a:ext>
                  </a:extLst>
                </a:gridCol>
                <a:gridCol w="698021">
                  <a:extLst>
                    <a:ext uri="{9D8B030D-6E8A-4147-A177-3AD203B41FA5}">
                      <a16:colId xmlns:a16="http://schemas.microsoft.com/office/drawing/2014/main" val="3004941132"/>
                    </a:ext>
                  </a:extLst>
                </a:gridCol>
                <a:gridCol w="698021">
                  <a:extLst>
                    <a:ext uri="{9D8B030D-6E8A-4147-A177-3AD203B41FA5}">
                      <a16:colId xmlns:a16="http://schemas.microsoft.com/office/drawing/2014/main" val="1844992633"/>
                    </a:ext>
                  </a:extLst>
                </a:gridCol>
                <a:gridCol w="698021">
                  <a:extLst>
                    <a:ext uri="{9D8B030D-6E8A-4147-A177-3AD203B41FA5}">
                      <a16:colId xmlns:a16="http://schemas.microsoft.com/office/drawing/2014/main" val="2226389450"/>
                    </a:ext>
                  </a:extLst>
                </a:gridCol>
              </a:tblGrid>
              <a:tr h="10176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93891"/>
                  </a:ext>
                </a:extLst>
              </a:tr>
              <a:tr h="10176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37286"/>
                  </a:ext>
                </a:extLst>
              </a:tr>
              <a:tr h="101769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0614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5695" y="2845169"/>
            <a:ext cx="149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ill Sans MT" panose="020B0502020104020203" pitchFamily="34" charset="0"/>
              </a:rPr>
              <a:t>8 cm</a:t>
            </a:r>
            <a:endParaRPr lang="en-GB" sz="28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805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Which method would you use to complete these calculations: multiply the fractions or find the fraction of an amount?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Explain your choice for each one.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Compare your method to your partner.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of 25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of 6</a:t>
                </a:r>
              </a:p>
              <a:p>
                <a:pPr lvl="0" algn="ctr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of 5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805948"/>
              </a:xfrm>
              <a:prstGeom prst="rect">
                <a:avLst/>
              </a:prstGeom>
              <a:blipFill>
                <a:blip r:embed="rId3"/>
                <a:stretch>
                  <a:fillRect l="-1590" t="-1155" r="-303" b="-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3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874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Dexter and Jack are thinking of a two-digit number between 20 and 30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Dexter finds two thirds of the number.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Jack multiplies the number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Their new two-digit number has a digit total that is one more than that of their original number.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number did they start with?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Show each step of their calculation.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874429"/>
              </a:xfrm>
              <a:prstGeom prst="rect">
                <a:avLst/>
              </a:prstGeom>
              <a:blipFill>
                <a:blip r:embed="rId3"/>
                <a:stretch>
                  <a:fillRect l="-1590" t="-1141" b="-1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4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Amir says,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Do you agree?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why.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1271688" y="1742333"/>
                <a:ext cx="4626488" cy="2301042"/>
              </a:xfrm>
              <a:prstGeom prst="wedgeRoundRectCallout">
                <a:avLst>
                  <a:gd name="adj1" fmla="val 77034"/>
                  <a:gd name="adj2" fmla="val 5417"/>
                  <a:gd name="adj3" fmla="val 16667"/>
                </a:avLst>
              </a:prstGeom>
              <a:solidFill>
                <a:srgbClr val="4472C4">
                  <a:alpha val="20000"/>
                </a:srgbClr>
              </a:solidFill>
              <a:ln w="254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mr-I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Bariol" charset="0"/>
                            <a:cs typeface="Bariol" charset="0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Bariol" charset="0"/>
                            <a:cs typeface="Bariol" charset="0"/>
                          </a:rPr>
                          <m:t>28</m:t>
                        </m:r>
                      </m:num>
                      <m:den>
                        <m:r>
                          <a:rPr kumimoji="0" lang="en-GB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Bariol" charset="0"/>
                            <a:cs typeface="Bariol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is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mr-IN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Bariol" charset="0"/>
                            <a:cs typeface="Bariol" charset="0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Bariol" charset="0"/>
                            <a:cs typeface="Bariol" charset="0"/>
                          </a:rPr>
                          <m:t>37</m:t>
                        </m:r>
                      </m:num>
                      <m:den>
                        <m:r>
                          <a:rPr kumimoji="0" lang="en-GB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Bariol" charset="0"/>
                            <a:cs typeface="Bariol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because 28 is less than 37</a:t>
                </a: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688" y="1742333"/>
                <a:ext cx="4626488" cy="2301042"/>
              </a:xfrm>
              <a:prstGeom prst="wedgeRoundRectCallout">
                <a:avLst>
                  <a:gd name="adj1" fmla="val 77034"/>
                  <a:gd name="adj2" fmla="val 541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439" y="1892458"/>
            <a:ext cx="1922392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14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4000" b="1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Spot the mistake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27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=5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f>
                        <m:fPr>
                          <m:ctrlPr>
                            <a:rPr lang="mr-IN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27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  <m:t>3</m:t>
                          </m:r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charset="0"/>
                        </a:rPr>
                        <m:t>=8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=5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10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 charset="0"/>
                      </a:rPr>
                      <m:t>=20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mistakes have been made?</a:t>
                </a: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Can you find the correct answers?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145511"/>
              </a:xfrm>
              <a:prstGeom prst="rect">
                <a:avLst/>
              </a:prstGeom>
              <a:blipFill>
                <a:blip r:embed="rId3"/>
                <a:stretch>
                  <a:fillRect l="-2725" t="-2133" b="-2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9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5874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Three children have incorrectly converted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charset="0"/>
                      </a:rPr>
                      <m:t>3</m:t>
                    </m:r>
                    <m:f>
                      <m:fPr>
                        <m:ctrlPr>
                          <a:rPr lang="mr-I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into an improper fraction.</a:t>
                </a: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Annie														</a:t>
                </a: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																Mo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   </a:t>
                </a:r>
              </a:p>
              <a:p>
                <a:pPr lvl="0" algn="r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Dexter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endParaRPr lang="en-GB" sz="2800" dirty="0" smtClean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  <a:p>
                <a:pPr lvl="0"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What </a:t>
                </a: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mistake has each child made?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5874942"/>
              </a:xfrm>
              <a:prstGeom prst="rect">
                <a:avLst/>
              </a:prstGeom>
              <a:blipFill>
                <a:blip r:embed="rId3"/>
                <a:stretch>
                  <a:fillRect l="-1590" r="-454" b="-1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67659" y="2080731"/>
                <a:ext cx="2628719" cy="997720"/>
              </a:xfrm>
              <a:prstGeom prst="wedgeRoundRectCallout">
                <a:avLst>
                  <a:gd name="adj1" fmla="val -81897"/>
                  <a:gd name="adj2" fmla="val 24402"/>
                  <a:gd name="adj3" fmla="val 16667"/>
                </a:avLst>
              </a:prstGeom>
              <a:solidFill>
                <a:schemeClr val="accent6">
                  <a:alpha val="20000"/>
                </a:schemeClr>
              </a:solidFill>
              <a:ln w="254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59" y="2080731"/>
                <a:ext cx="2628719" cy="997720"/>
              </a:xfrm>
              <a:prstGeom prst="wedgeRoundRectCallout">
                <a:avLst>
                  <a:gd name="adj1" fmla="val -81897"/>
                  <a:gd name="adj2" fmla="val 244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37314" y="3377911"/>
                <a:ext cx="2826692" cy="1007439"/>
              </a:xfrm>
              <a:prstGeom prst="wedgeRoundRectCallout">
                <a:avLst>
                  <a:gd name="adj1" fmla="val 71342"/>
                  <a:gd name="adj2" fmla="val -63584"/>
                  <a:gd name="adj3" fmla="val 16667"/>
                </a:avLst>
              </a:prstGeom>
              <a:solidFill>
                <a:schemeClr val="accent5">
                  <a:alpha val="20000"/>
                </a:schemeClr>
              </a:solidFill>
              <a:ln w="2540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4" y="3377911"/>
                <a:ext cx="2826692" cy="1007439"/>
              </a:xfrm>
              <a:prstGeom prst="wedgeRoundRectCallout">
                <a:avLst>
                  <a:gd name="adj1" fmla="val 71342"/>
                  <a:gd name="adj2" fmla="val -6358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67659" y="4613976"/>
                <a:ext cx="2592956" cy="997720"/>
              </a:xfrm>
              <a:prstGeom prst="wedgeRoundRectCallout">
                <a:avLst>
                  <a:gd name="adj1" fmla="val -79562"/>
                  <a:gd name="adj2" fmla="val 619"/>
                  <a:gd name="adj3" fmla="val 16667"/>
                </a:avLst>
              </a:prstGeom>
              <a:solidFill>
                <a:schemeClr val="accent2">
                  <a:alpha val="20000"/>
                </a:schemeClr>
              </a:solidFill>
              <a:ln w="254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32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59" y="4613976"/>
                <a:ext cx="2592956" cy="997720"/>
              </a:xfrm>
              <a:prstGeom prst="wedgeRoundRectCallout">
                <a:avLst>
                  <a:gd name="adj1" fmla="val -79562"/>
                  <a:gd name="adj2" fmla="val 61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748" y="2080731"/>
            <a:ext cx="1575000" cy="10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3608" y="2538451"/>
            <a:ext cx="1469700" cy="1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9" y="4124849"/>
            <a:ext cx="15639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Fill in the missing numbers.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possibilities can you find for each equation?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 algn="ctr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Compare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the number of possibilities you found.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24753" y="3041124"/>
                <a:ext cx="2169994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53" y="3041124"/>
                <a:ext cx="2169994" cy="10599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51298" y="3041124"/>
                <a:ext cx="2169994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GB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GB" sz="32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kumimoji="0" lang="en-GB" sz="32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298" y="3041124"/>
                <a:ext cx="2169994" cy="1059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6333414" y="3143690"/>
            <a:ext cx="410084" cy="3807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53891" y="3143689"/>
            <a:ext cx="410084" cy="3807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99791" y="3143688"/>
            <a:ext cx="410084" cy="380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17153" y="3143688"/>
            <a:ext cx="410084" cy="380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6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Three children are counting in quarters.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Whitney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Eva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Who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counting correctly?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reasons.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55" y="1129164"/>
            <a:ext cx="1403524" cy="198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12" y="3864855"/>
            <a:ext cx="1290335" cy="1810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55" y="2862749"/>
            <a:ext cx="1267698" cy="916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717862" y="1575764"/>
                <a:ext cx="3916407" cy="879560"/>
              </a:xfrm>
              <a:prstGeom prst="wedgeRoundRectCallout">
                <a:avLst>
                  <a:gd name="adj1" fmla="val -70953"/>
                  <a:gd name="adj2" fmla="val 24402"/>
                  <a:gd name="adj3" fmla="val 16667"/>
                </a:avLst>
              </a:prstGeom>
              <a:solidFill>
                <a:schemeClr val="accent6">
                  <a:alpha val="20000"/>
                </a:schemeClr>
              </a:solidFill>
              <a:ln w="25400">
                <a:solidFill>
                  <a:schemeClr val="accent6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62" y="1575764"/>
                <a:ext cx="3916407" cy="879560"/>
              </a:xfrm>
              <a:prstGeom prst="wedgeRoundRectCallout">
                <a:avLst>
                  <a:gd name="adj1" fmla="val -70953"/>
                  <a:gd name="adj2" fmla="val 2440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717861" y="2925961"/>
                <a:ext cx="3952037" cy="871911"/>
              </a:xfrm>
              <a:prstGeom prst="wedgeRoundRectCallout">
                <a:avLst>
                  <a:gd name="adj1" fmla="val -72767"/>
                  <a:gd name="adj2" fmla="val 22169"/>
                  <a:gd name="adj3" fmla="val 16667"/>
                </a:avLst>
              </a:prstGeom>
              <a:solidFill>
                <a:schemeClr val="accent5">
                  <a:alpha val="20000"/>
                </a:schemeClr>
              </a:solidFill>
              <a:ln w="25400">
                <a:solidFill>
                  <a:schemeClr val="accent5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61" y="2925961"/>
                <a:ext cx="3952037" cy="871911"/>
              </a:xfrm>
              <a:prstGeom prst="wedgeRoundRectCallout">
                <a:avLst>
                  <a:gd name="adj1" fmla="val -72767"/>
                  <a:gd name="adj2" fmla="val 2216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717862" y="4285877"/>
                <a:ext cx="3952036" cy="871911"/>
              </a:xfrm>
              <a:prstGeom prst="wedgeRoundRectCallout">
                <a:avLst>
                  <a:gd name="adj1" fmla="val -71815"/>
                  <a:gd name="adj2" fmla="val 28668"/>
                  <a:gd name="adj3" fmla="val 16667"/>
                </a:avLst>
              </a:prstGeom>
              <a:solidFill>
                <a:schemeClr val="accent2">
                  <a:alpha val="20000"/>
                </a:schemeClr>
              </a:solidFill>
              <a:ln w="25400">
                <a:solidFill>
                  <a:schemeClr val="accent2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GB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62" y="4285877"/>
                <a:ext cx="3952036" cy="871911"/>
              </a:xfrm>
              <a:prstGeom prst="wedgeRoundRectCallout">
                <a:avLst>
                  <a:gd name="adj1" fmla="val -71815"/>
                  <a:gd name="adj2" fmla="val 2866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C0BC-C241-46AF-963C-CBDED36083B0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2092</TotalTime>
  <Words>875</Words>
  <Application>Microsoft Office PowerPoint</Application>
  <PresentationFormat>A4 Paper (210x297 mm)</PresentationFormat>
  <Paragraphs>513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Bariol</vt:lpstr>
      <vt:lpstr>Calibri</vt:lpstr>
      <vt:lpstr>Calibri Light</vt:lpstr>
      <vt:lpstr>Cambria Math</vt:lpstr>
      <vt:lpstr>Gill Sans MT</vt:lpstr>
      <vt:lpstr>Mangal</vt:lpstr>
      <vt:lpstr>Times New Roman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James Clegg</cp:lastModifiedBy>
  <cp:revision>86</cp:revision>
  <dcterms:created xsi:type="dcterms:W3CDTF">2019-02-04T08:17:32Z</dcterms:created>
  <dcterms:modified xsi:type="dcterms:W3CDTF">2019-11-11T11:24:18Z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