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5"/>
  </p:notesMasterIdLst>
  <p:sldIdLst>
    <p:sldId id="271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1158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0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681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85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489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821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26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1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2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 panose="020B0502020104020203" pitchFamily="34" charset="0"/>
              </a:rPr>
              <a:t>Area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 and Eva are measuring the area of the same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rectangle. Teddy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uses circles to find the area.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uses squares to find the area.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Whose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method do you think is more reliable?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why.</a:t>
            </a:r>
          </a:p>
        </p:txBody>
      </p:sp>
      <p:sp>
        <p:nvSpPr>
          <p:cNvPr id="11" name="Oval 10"/>
          <p:cNvSpPr/>
          <p:nvPr/>
        </p:nvSpPr>
        <p:spPr>
          <a:xfrm rot="5400000">
            <a:off x="4010160" y="1840439"/>
            <a:ext cx="626615" cy="6383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 rot="5400000">
            <a:off x="4658160" y="1838643"/>
            <a:ext cx="626615" cy="6383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 rot="5400000">
            <a:off x="5306160" y="1836848"/>
            <a:ext cx="626615" cy="6383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 rot="5400000">
            <a:off x="4010160" y="2478578"/>
            <a:ext cx="626615" cy="6383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 rot="5400000">
            <a:off x="4658160" y="2476783"/>
            <a:ext cx="626615" cy="6383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 rot="5400000">
            <a:off x="5306160" y="2474987"/>
            <a:ext cx="626615" cy="6383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4329821" y="1505847"/>
            <a:ext cx="1273656" cy="1944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255404"/>
              </p:ext>
            </p:extLst>
          </p:nvPr>
        </p:nvGraphicFramePr>
        <p:xfrm>
          <a:off x="3950508" y="4027596"/>
          <a:ext cx="1934365" cy="1263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873">
                  <a:extLst>
                    <a:ext uri="{9D8B030D-6E8A-4147-A177-3AD203B41FA5}">
                      <a16:colId xmlns:a16="http://schemas.microsoft.com/office/drawing/2014/main" val="3396956986"/>
                    </a:ext>
                  </a:extLst>
                </a:gridCol>
                <a:gridCol w="386873">
                  <a:extLst>
                    <a:ext uri="{9D8B030D-6E8A-4147-A177-3AD203B41FA5}">
                      <a16:colId xmlns:a16="http://schemas.microsoft.com/office/drawing/2014/main" val="745183818"/>
                    </a:ext>
                  </a:extLst>
                </a:gridCol>
                <a:gridCol w="386873">
                  <a:extLst>
                    <a:ext uri="{9D8B030D-6E8A-4147-A177-3AD203B41FA5}">
                      <a16:colId xmlns:a16="http://schemas.microsoft.com/office/drawing/2014/main" val="2147059539"/>
                    </a:ext>
                  </a:extLst>
                </a:gridCol>
                <a:gridCol w="386873">
                  <a:extLst>
                    <a:ext uri="{9D8B030D-6E8A-4147-A177-3AD203B41FA5}">
                      <a16:colId xmlns:a16="http://schemas.microsoft.com/office/drawing/2014/main" val="2090657112"/>
                    </a:ext>
                  </a:extLst>
                </a:gridCol>
                <a:gridCol w="386873">
                  <a:extLst>
                    <a:ext uri="{9D8B030D-6E8A-4147-A177-3AD203B41FA5}">
                      <a16:colId xmlns:a16="http://schemas.microsoft.com/office/drawing/2014/main" val="528763627"/>
                    </a:ext>
                  </a:extLst>
                </a:gridCol>
              </a:tblGrid>
              <a:tr h="421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226099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520898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372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Two children have measured the top of their desk. They used different sized squares.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4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                                                 Alex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used the largest squares?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do you know?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0159" y="1758903"/>
            <a:ext cx="1410790" cy="12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3586713" y="1946253"/>
            <a:ext cx="3832990" cy="1426221"/>
          </a:xfrm>
          <a:prstGeom prst="wedgeRoundRectCallout">
            <a:avLst>
              <a:gd name="adj1" fmla="val -71656"/>
              <a:gd name="adj2" fmla="val 457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area of the table top is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squares.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179" y="3214786"/>
            <a:ext cx="1490392" cy="2034181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749371" y="3737721"/>
            <a:ext cx="3451883" cy="1275350"/>
          </a:xfrm>
          <a:prstGeom prst="wedgeRoundRectCallout">
            <a:avLst>
              <a:gd name="adj1" fmla="val 69170"/>
              <a:gd name="adj2" fmla="val 1344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area of the table top is 9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squares.</a:t>
            </a:r>
          </a:p>
        </p:txBody>
      </p:sp>
    </p:spTree>
    <p:extLst>
      <p:ext uri="{BB962C8B-B14F-4D97-AF65-F5344CB8AC3E}">
        <p14:creationId xmlns:p14="http://schemas.microsoft.com/office/powerpoint/2010/main" val="23117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Dexter has taken a bite of the chocolate bar.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chocolate bar was a rectangle.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work out how many squares of chocolate there were to start with?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75000"/>
              </p:ext>
            </p:extLst>
          </p:nvPr>
        </p:nvGraphicFramePr>
        <p:xfrm>
          <a:off x="3669113" y="1492838"/>
          <a:ext cx="2710650" cy="2135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130">
                  <a:extLst>
                    <a:ext uri="{9D8B030D-6E8A-4147-A177-3AD203B41FA5}">
                      <a16:colId xmlns:a16="http://schemas.microsoft.com/office/drawing/2014/main" val="3960482775"/>
                    </a:ext>
                  </a:extLst>
                </a:gridCol>
                <a:gridCol w="542130">
                  <a:extLst>
                    <a:ext uri="{9D8B030D-6E8A-4147-A177-3AD203B41FA5}">
                      <a16:colId xmlns:a16="http://schemas.microsoft.com/office/drawing/2014/main" val="3579025026"/>
                    </a:ext>
                  </a:extLst>
                </a:gridCol>
                <a:gridCol w="542130">
                  <a:extLst>
                    <a:ext uri="{9D8B030D-6E8A-4147-A177-3AD203B41FA5}">
                      <a16:colId xmlns:a16="http://schemas.microsoft.com/office/drawing/2014/main" val="2014806440"/>
                    </a:ext>
                  </a:extLst>
                </a:gridCol>
                <a:gridCol w="542130">
                  <a:extLst>
                    <a:ext uri="{9D8B030D-6E8A-4147-A177-3AD203B41FA5}">
                      <a16:colId xmlns:a16="http://schemas.microsoft.com/office/drawing/2014/main" val="1780338735"/>
                    </a:ext>
                  </a:extLst>
                </a:gridCol>
                <a:gridCol w="542130">
                  <a:extLst>
                    <a:ext uri="{9D8B030D-6E8A-4147-A177-3AD203B41FA5}">
                      <a16:colId xmlns:a16="http://schemas.microsoft.com/office/drawing/2014/main" val="2718445624"/>
                    </a:ext>
                  </a:extLst>
                </a:gridCol>
              </a:tblGrid>
              <a:tr h="5339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48963"/>
                  </a:ext>
                </a:extLst>
              </a:tr>
              <a:tr h="5339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80715"/>
                  </a:ext>
                </a:extLst>
              </a:tr>
              <a:tr h="5339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13305"/>
                  </a:ext>
                </a:extLst>
              </a:tr>
              <a:tr h="53396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22215"/>
                  </a:ext>
                </a:extLst>
              </a:tr>
            </a:tbl>
          </a:graphicData>
        </a:graphic>
      </p:graphicFrame>
      <p:sp>
        <p:nvSpPr>
          <p:cNvPr id="6" name="Cloud 5"/>
          <p:cNvSpPr/>
          <p:nvPr/>
        </p:nvSpPr>
        <p:spPr>
          <a:xfrm>
            <a:off x="4324213" y="2688609"/>
            <a:ext cx="2349541" cy="1513038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This rectangle has been ripped.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the smallest possible area of the original rectangle?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the largest possible area if the length of the rectangle is less than 10 squares?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241938"/>
              </p:ext>
            </p:extLst>
          </p:nvPr>
        </p:nvGraphicFramePr>
        <p:xfrm>
          <a:off x="2638163" y="1437368"/>
          <a:ext cx="3639820" cy="2149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964">
                  <a:extLst>
                    <a:ext uri="{9D8B030D-6E8A-4147-A177-3AD203B41FA5}">
                      <a16:colId xmlns:a16="http://schemas.microsoft.com/office/drawing/2014/main" val="3960482775"/>
                    </a:ext>
                  </a:extLst>
                </a:gridCol>
                <a:gridCol w="727964">
                  <a:extLst>
                    <a:ext uri="{9D8B030D-6E8A-4147-A177-3AD203B41FA5}">
                      <a16:colId xmlns:a16="http://schemas.microsoft.com/office/drawing/2014/main" val="3579025026"/>
                    </a:ext>
                  </a:extLst>
                </a:gridCol>
                <a:gridCol w="727964">
                  <a:extLst>
                    <a:ext uri="{9D8B030D-6E8A-4147-A177-3AD203B41FA5}">
                      <a16:colId xmlns:a16="http://schemas.microsoft.com/office/drawing/2014/main" val="2014806440"/>
                    </a:ext>
                  </a:extLst>
                </a:gridCol>
                <a:gridCol w="727964">
                  <a:extLst>
                    <a:ext uri="{9D8B030D-6E8A-4147-A177-3AD203B41FA5}">
                      <a16:colId xmlns:a16="http://schemas.microsoft.com/office/drawing/2014/main" val="1780338735"/>
                    </a:ext>
                  </a:extLst>
                </a:gridCol>
                <a:gridCol w="727964">
                  <a:extLst>
                    <a:ext uri="{9D8B030D-6E8A-4147-A177-3AD203B41FA5}">
                      <a16:colId xmlns:a16="http://schemas.microsoft.com/office/drawing/2014/main" val="2718445624"/>
                    </a:ext>
                  </a:extLst>
                </a:gridCol>
              </a:tblGrid>
              <a:tr h="71646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48963"/>
                  </a:ext>
                </a:extLst>
              </a:tr>
              <a:tr h="71646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80715"/>
                  </a:ext>
                </a:extLst>
              </a:tr>
              <a:tr h="71646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2784" marR="122784" marT="61392" marB="6139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13305"/>
                  </a:ext>
                </a:extLst>
              </a:tr>
            </a:tbl>
          </a:graphicData>
        </a:graphic>
      </p:graphicFrame>
      <p:sp>
        <p:nvSpPr>
          <p:cNvPr id="3" name="Hexagon 2"/>
          <p:cNvSpPr/>
          <p:nvPr/>
        </p:nvSpPr>
        <p:spPr>
          <a:xfrm rot="2744163">
            <a:off x="5211112" y="1261830"/>
            <a:ext cx="2442950" cy="2500455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0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Here is a rectilinear shape.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Using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7 more squares, can you make a rectangle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find more than one way?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598905" y="1587877"/>
            <a:ext cx="649906" cy="6589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598905" y="2664997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83220" y="2540249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39912" y="2540249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10252" y="2540249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80592" y="2540249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83220" y="1860486"/>
            <a:ext cx="649906" cy="6589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make some capital letters on squared paper using less than 20 squares?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Make a word from some and count the total area of the letters.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letters have a line of symmetry?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the area of half of each letter?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48" y="1833787"/>
            <a:ext cx="2160000" cy="262759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75365"/>
              </p:ext>
            </p:extLst>
          </p:nvPr>
        </p:nvGraphicFramePr>
        <p:xfrm>
          <a:off x="10112612" y="249787"/>
          <a:ext cx="3168000" cy="31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10319774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835860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1348138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802534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84457059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9837782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71634338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04105357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766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670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000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488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5262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59425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93445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226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7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Look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at the shapes.  Can you spot the pattern and explain how the area is changing each time?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Draw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next shape. What is its area?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predict what the area of the 6</a:t>
            </a:r>
            <a:r>
              <a:rPr lang="en-GB" sz="28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th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shape would be? 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Can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spot any patterns in your answers?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02542"/>
              </p:ext>
            </p:extLst>
          </p:nvPr>
        </p:nvGraphicFramePr>
        <p:xfrm>
          <a:off x="10112612" y="249787"/>
          <a:ext cx="3168000" cy="31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10319774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835860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1348138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802534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84457059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9837782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71634338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04105357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766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670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000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488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5262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59425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93445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22648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12643"/>
              </p:ext>
            </p:extLst>
          </p:nvPr>
        </p:nvGraphicFramePr>
        <p:xfrm>
          <a:off x="5855138" y="397497"/>
          <a:ext cx="2376000" cy="23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10319774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835860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1348138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802534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84457059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98377820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766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670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000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488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5262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59425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72371"/>
              </p:ext>
            </p:extLst>
          </p:nvPr>
        </p:nvGraphicFramePr>
        <p:xfrm>
          <a:off x="3610516" y="793497"/>
          <a:ext cx="1980000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10319774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835860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1348138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802534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84457059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670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000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488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5262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59425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456918"/>
              </p:ext>
            </p:extLst>
          </p:nvPr>
        </p:nvGraphicFramePr>
        <p:xfrm>
          <a:off x="1761894" y="1189497"/>
          <a:ext cx="1584000" cy="15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10319774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835860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1348138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8025348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000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488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5262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59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65147"/>
              </p:ext>
            </p:extLst>
          </p:nvPr>
        </p:nvGraphicFramePr>
        <p:xfrm>
          <a:off x="5904373" y="2610963"/>
          <a:ext cx="2376000" cy="23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10319774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835860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1348138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802534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84457059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98377820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0161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17549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766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670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000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4886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Shape C has been deleted.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Area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Area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B				Area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Area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you draw what shape C could look like?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Shape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 is missing too. </a:t>
                </a:r>
              </a:p>
              <a:p>
                <a:pPr marL="285750" lvl="0" indent="-285750">
                  <a:buFont typeface="Arial" pitchFamily="34" charset="0"/>
                  <a:buChar char="•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It has the smallest area. </a:t>
                </a:r>
              </a:p>
              <a:p>
                <a:pPr marL="285750" lvl="0" indent="-285750">
                  <a:buFont typeface="Arial" pitchFamily="34" charset="0"/>
                  <a:buChar char="•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It is symmetrical.  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you draw what it could look like?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  <a:blipFill>
                <a:blip r:embed="rId3"/>
                <a:stretch>
                  <a:fillRect l="-1590" t="-1178" b="-2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07716" y="3403912"/>
            <a:ext cx="41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6860" y="3367688"/>
            <a:ext cx="41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44006"/>
              </p:ext>
            </p:extLst>
          </p:nvPr>
        </p:nvGraphicFramePr>
        <p:xfrm>
          <a:off x="1314579" y="2873522"/>
          <a:ext cx="2772000" cy="15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10319774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835860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13481382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802534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84457059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98377820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716343384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766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670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000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48863"/>
                  </a:ext>
                </a:extLst>
              </a:tr>
            </a:tbl>
          </a:graphicData>
        </a:graphic>
      </p:graphicFrame>
      <p:sp>
        <p:nvSpPr>
          <p:cNvPr id="3" name="L-Shape 2"/>
          <p:cNvSpPr/>
          <p:nvPr/>
        </p:nvSpPr>
        <p:spPr>
          <a:xfrm>
            <a:off x="1314579" y="2873522"/>
            <a:ext cx="2772000" cy="1584000"/>
          </a:xfrm>
          <a:prstGeom prst="corner">
            <a:avLst>
              <a:gd name="adj1" fmla="val 38799"/>
              <a:gd name="adj2" fmla="val 75929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-Shape 12"/>
          <p:cNvSpPr/>
          <p:nvPr/>
        </p:nvSpPr>
        <p:spPr>
          <a:xfrm>
            <a:off x="5904373" y="2610963"/>
            <a:ext cx="1969137" cy="1179950"/>
          </a:xfrm>
          <a:prstGeom prst="corner">
            <a:avLst>
              <a:gd name="adj1" fmla="val 66226"/>
              <a:gd name="adj2" fmla="val 66812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-Shape 13"/>
          <p:cNvSpPr/>
          <p:nvPr/>
        </p:nvSpPr>
        <p:spPr>
          <a:xfrm>
            <a:off x="6686061" y="3790913"/>
            <a:ext cx="1594312" cy="793699"/>
          </a:xfrm>
          <a:prstGeom prst="corner">
            <a:avLst>
              <a:gd name="adj1" fmla="val 50279"/>
              <a:gd name="adj2" fmla="val 151344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-Shape 14"/>
          <p:cNvSpPr/>
          <p:nvPr/>
        </p:nvSpPr>
        <p:spPr>
          <a:xfrm>
            <a:off x="7489503" y="4594309"/>
            <a:ext cx="796621" cy="402351"/>
          </a:xfrm>
          <a:prstGeom prst="corner">
            <a:avLst>
              <a:gd name="adj1" fmla="val 52805"/>
              <a:gd name="adj2" fmla="val 210611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522d4c35-b548-4432-90ae-af4376e1c4b4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1750</TotalTime>
  <Words>320</Words>
  <Application>Microsoft Office PowerPoint</Application>
  <PresentationFormat>A4 Paper (210x297 mm)</PresentationFormat>
  <Paragraphs>112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65</cp:revision>
  <dcterms:created xsi:type="dcterms:W3CDTF">2019-02-04T08:17:32Z</dcterms:created>
  <dcterms:modified xsi:type="dcterms:W3CDTF">2019-11-11T15:39:02Z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