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3"/>
  </p:notesMasterIdLst>
  <p:sldIdLst>
    <p:sldId id="271" r:id="rId6"/>
    <p:sldId id="411" r:id="rId7"/>
    <p:sldId id="412" r:id="rId8"/>
    <p:sldId id="413" r:id="rId9"/>
    <p:sldId id="414" r:id="rId10"/>
    <p:sldId id="415" r:id="rId11"/>
    <p:sldId id="416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70" d="100"/>
          <a:sy n="70" d="100"/>
        </p:scale>
        <p:origin x="48" y="4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65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97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10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56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840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57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altLang="en-US" sz="240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Block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Statistics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913054"/>
              </p:ext>
            </p:extLst>
          </p:nvPr>
        </p:nvGraphicFramePr>
        <p:xfrm>
          <a:off x="5438198" y="1388446"/>
          <a:ext cx="4074768" cy="4479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1425">
                  <a:extLst>
                    <a:ext uri="{9D8B030D-6E8A-4147-A177-3AD203B41FA5}">
                      <a16:colId xmlns:a16="http://schemas.microsoft.com/office/drawing/2014/main" val="4287608107"/>
                    </a:ext>
                  </a:extLst>
                </a:gridCol>
              </a:tblGrid>
              <a:tr h="28415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Match</a:t>
                      </a:r>
                      <a:endParaRPr lang="en-GB" sz="1400" b="1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Number of goals          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= 2 goals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1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1</a:t>
                      </a:r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1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2</a:t>
                      </a:r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579525"/>
                  </a:ext>
                </a:extLst>
              </a:tr>
              <a:tr h="6991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3</a:t>
                      </a:r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723658"/>
                  </a:ext>
                </a:extLst>
              </a:tr>
              <a:tr h="6991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4</a:t>
                      </a:r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619627"/>
                  </a:ext>
                </a:extLst>
              </a:tr>
              <a:tr h="6991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5</a:t>
                      </a:r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009155"/>
                  </a:ext>
                </a:extLst>
              </a:tr>
              <a:tr h="6991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6</a:t>
                      </a:r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marL="71038" marR="71038" marT="35519" marB="3551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82319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Ron, Amir and Alex record the scores of six football matches. </a:t>
            </a:r>
            <a:r>
              <a:rPr lang="en-GB" sz="2800" dirty="0" smtClean="0">
                <a:latin typeface="Gill Sans MT" panose="020B0502020104020203" pitchFamily="34" charset="0"/>
              </a:rPr>
              <a:t>Unfortunately</a:t>
            </a:r>
            <a:r>
              <a:rPr lang="en-GB" sz="2800" dirty="0">
                <a:latin typeface="Gill Sans MT" panose="020B0502020104020203" pitchFamily="34" charset="0"/>
              </a:rPr>
              <a:t>, </a:t>
            </a:r>
            <a:endParaRPr lang="en-GB" sz="2800" dirty="0" smtClean="0">
              <a:latin typeface="Gill Sans MT" panose="020B0502020104020203" pitchFamily="34" charset="0"/>
            </a:endParaRPr>
          </a:p>
          <a:p>
            <a:r>
              <a:rPr lang="en-GB" sz="2800" dirty="0" smtClean="0">
                <a:latin typeface="Gill Sans MT" panose="020B0502020104020203" pitchFamily="34" charset="0"/>
              </a:rPr>
              <a:t>Ron spilt </a:t>
            </a:r>
            <a:r>
              <a:rPr lang="en-GB" sz="2800" dirty="0">
                <a:latin typeface="Gill Sans MT" panose="020B0502020104020203" pitchFamily="34" charset="0"/>
              </a:rPr>
              <a:t>paint on them.</a:t>
            </a:r>
          </a:p>
          <a:p>
            <a:r>
              <a:rPr lang="en-GB" sz="2800" dirty="0" smtClean="0">
                <a:latin typeface="Gill Sans MT" panose="020B0502020104020203" pitchFamily="34" charset="0"/>
              </a:rPr>
              <a:t>Record </a:t>
            </a:r>
            <a:r>
              <a:rPr lang="en-GB" sz="2800" dirty="0">
                <a:latin typeface="Gill Sans MT" panose="020B0502020104020203" pitchFamily="34" charset="0"/>
              </a:rPr>
              <a:t>the results </a:t>
            </a:r>
            <a:r>
              <a:rPr lang="en-GB" sz="2800" dirty="0" smtClean="0">
                <a:latin typeface="Gill Sans MT" panose="020B0502020104020203" pitchFamily="34" charset="0"/>
              </a:rPr>
              <a:t>based on</a:t>
            </a:r>
          </a:p>
          <a:p>
            <a:r>
              <a:rPr lang="en-GB" sz="2800" dirty="0" smtClean="0">
                <a:latin typeface="Gill Sans MT" panose="020B0502020104020203" pitchFamily="34" charset="0"/>
              </a:rPr>
              <a:t>what the children </a:t>
            </a:r>
            <a:r>
              <a:rPr lang="en-GB" sz="2800" dirty="0">
                <a:latin typeface="Gill Sans MT" panose="020B0502020104020203" pitchFamily="34" charset="0"/>
              </a:rPr>
              <a:t>remember.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943516" y="2978434"/>
            <a:ext cx="3124909" cy="960093"/>
          </a:xfrm>
          <a:prstGeom prst="wedgeRoundRectCallout">
            <a:avLst>
              <a:gd name="adj1" fmla="val -62228"/>
              <a:gd name="adj2" fmla="val 20474"/>
              <a:gd name="adj3" fmla="val 16667"/>
            </a:avLst>
          </a:prstGeom>
          <a:solidFill>
            <a:schemeClr val="accent6">
              <a:alpha val="2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R="0" algn="ctr">
              <a:lnSpc>
                <a:spcPct val="107000"/>
              </a:lnSpc>
              <a:spcBef>
                <a:spcPts val="0"/>
              </a:spcBef>
            </a:pPr>
            <a:r>
              <a:rPr lang="en-GB" sz="2400" dirty="0" smtClean="0">
                <a:latin typeface="Gill Sans MT" panose="020B0502020104020203" pitchFamily="34" charset="0"/>
                <a:ea typeface="Calibri" charset="0"/>
                <a:cs typeface="Times New Roman" charset="0"/>
              </a:rPr>
              <a:t>Match 1 had 3 more goals than match 3</a:t>
            </a:r>
            <a:endParaRPr lang="en-GB" sz="2400" dirty="0"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01955" y="4111410"/>
            <a:ext cx="2928923" cy="967074"/>
          </a:xfrm>
          <a:prstGeom prst="wedgeRoundRectCallout">
            <a:avLst>
              <a:gd name="adj1" fmla="val 64302"/>
              <a:gd name="adj2" fmla="val 15730"/>
              <a:gd name="adj3" fmla="val 16667"/>
            </a:avLst>
          </a:prstGeom>
          <a:solidFill>
            <a:schemeClr val="accent2">
              <a:alpha val="2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R="0" algn="ctr">
              <a:lnSpc>
                <a:spcPct val="107000"/>
              </a:lnSpc>
              <a:spcBef>
                <a:spcPts val="0"/>
              </a:spcBef>
            </a:pPr>
            <a:r>
              <a:rPr lang="en-GB" sz="2400" dirty="0" smtClean="0">
                <a:latin typeface="Gill Sans MT" panose="020B0502020104020203" pitchFamily="34" charset="0"/>
                <a:ea typeface="Calibri" charset="0"/>
                <a:cs typeface="Times New Roman" charset="0"/>
              </a:rPr>
              <a:t>Match 6 had 1 less goal than match 2</a:t>
            </a:r>
            <a:endParaRPr lang="en-GB" sz="2400" dirty="0"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982299" y="5241068"/>
            <a:ext cx="3124909" cy="999963"/>
          </a:xfrm>
          <a:prstGeom prst="wedgeRoundRectCallout">
            <a:avLst>
              <a:gd name="adj1" fmla="val -61558"/>
              <a:gd name="adj2" fmla="val 18892"/>
              <a:gd name="adj3" fmla="val 16667"/>
            </a:avLst>
          </a:prstGeom>
          <a:solidFill>
            <a:schemeClr val="accent5">
              <a:alpha val="20000"/>
            </a:schemeClr>
          </a:solidFill>
          <a:ln w="25400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R="0" algn="ctr">
              <a:lnSpc>
                <a:spcPct val="107000"/>
              </a:lnSpc>
              <a:spcBef>
                <a:spcPts val="0"/>
              </a:spcBef>
            </a:pPr>
            <a:r>
              <a:rPr lang="en-GB" sz="2400" dirty="0" smtClean="0">
                <a:latin typeface="Gill Sans MT" panose="020B0502020104020203" pitchFamily="34" charset="0"/>
                <a:ea typeface="Calibri" charset="0"/>
                <a:cs typeface="Times New Roman" charset="0"/>
              </a:rPr>
              <a:t>Match 4 had twice as many goals as match 3</a:t>
            </a:r>
            <a:endParaRPr lang="en-GB" sz="2400" dirty="0"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2515" y="3109920"/>
            <a:ext cx="1199867" cy="8286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244" y="4217667"/>
            <a:ext cx="934391" cy="6872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52" y="5078484"/>
            <a:ext cx="988447" cy="13359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9294" y="2418485"/>
            <a:ext cx="619993" cy="6121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9566" y="2418485"/>
            <a:ext cx="619993" cy="6121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9718" y="2418177"/>
            <a:ext cx="619993" cy="6121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8463" y="4533387"/>
            <a:ext cx="619993" cy="61214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5460" y="4541927"/>
            <a:ext cx="619993" cy="61214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9287" y="4533386"/>
            <a:ext cx="619993" cy="61214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60655" y="4541927"/>
            <a:ext cx="619993" cy="61214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7481" y="5214509"/>
            <a:ext cx="619993" cy="61214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9301" y="3109920"/>
            <a:ext cx="619993" cy="61214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0934" y="5078484"/>
            <a:ext cx="1760496" cy="105495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20168" y="3713054"/>
            <a:ext cx="2359543" cy="90550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0928" y="1655003"/>
            <a:ext cx="2359543" cy="90550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579" y="1311067"/>
            <a:ext cx="381504" cy="41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89152"/>
              </p:ext>
            </p:extLst>
          </p:nvPr>
        </p:nvGraphicFramePr>
        <p:xfrm>
          <a:off x="5451932" y="2181612"/>
          <a:ext cx="3968875" cy="339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6023">
                  <a:extLst>
                    <a:ext uri="{9D8B030D-6E8A-4147-A177-3AD203B41FA5}">
                      <a16:colId xmlns:a16="http://schemas.microsoft.com/office/drawing/2014/main" val="4287608107"/>
                    </a:ext>
                  </a:extLst>
                </a:gridCol>
              </a:tblGrid>
              <a:tr h="25346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Class</a:t>
                      </a:r>
                      <a:endParaRPr lang="en-GB" sz="1800" b="1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Number of eggs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1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2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579525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3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723658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4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619627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5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009155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6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82319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Whitney and Teddy are making pictograms to show how many chocolate eggs each class won at </a:t>
            </a:r>
            <a:r>
              <a:rPr lang="en-GB" sz="2800" dirty="0" smtClean="0">
                <a:latin typeface="Gill Sans MT" panose="020B0502020104020203" pitchFamily="34" charset="0"/>
              </a:rPr>
              <a:t>the </a:t>
            </a:r>
            <a:r>
              <a:rPr lang="en-GB" sz="2800" dirty="0">
                <a:latin typeface="Gill Sans MT" panose="020B0502020104020203" pitchFamily="34" charset="0"/>
              </a:rPr>
              <a:t>fair. 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1600" dirty="0" smtClean="0">
              <a:latin typeface="Gill Sans MT" panose="020B0502020104020203" pitchFamily="34" charset="0"/>
            </a:endParaRPr>
          </a:p>
          <a:p>
            <a:endParaRPr lang="en-GB" sz="2400" dirty="0" smtClean="0">
              <a:latin typeface="Gill Sans MT" panose="020B0502020104020203" pitchFamily="34" charset="0"/>
            </a:endParaRPr>
          </a:p>
          <a:p>
            <a:endParaRPr lang="en-GB" sz="2400" dirty="0" smtClean="0">
              <a:latin typeface="Gill Sans MT" panose="020B0502020104020203" pitchFamily="34" charset="0"/>
            </a:endParaRPr>
          </a:p>
          <a:p>
            <a:r>
              <a:rPr lang="en-GB" sz="2800" dirty="0" smtClean="0">
                <a:latin typeface="Gill Sans MT" panose="020B0502020104020203" pitchFamily="34" charset="0"/>
              </a:rPr>
              <a:t>What’s </a:t>
            </a:r>
            <a:r>
              <a:rPr lang="en-GB" sz="2800" dirty="0">
                <a:latin typeface="Gill Sans MT" panose="020B0502020104020203" pitchFamily="34" charset="0"/>
              </a:rPr>
              <a:t>the same and what’s different about </a:t>
            </a:r>
            <a:r>
              <a:rPr lang="en-GB" sz="2800" dirty="0" smtClean="0">
                <a:latin typeface="Gill Sans MT" panose="020B0502020104020203" pitchFamily="34" charset="0"/>
              </a:rPr>
              <a:t>them?</a:t>
            </a:r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Whose pictogram do you prefer and why?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17" y="1921728"/>
            <a:ext cx="1143084" cy="161376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9396" y="1242190"/>
            <a:ext cx="1149569" cy="841760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945761"/>
              </p:ext>
            </p:extLst>
          </p:nvPr>
        </p:nvGraphicFramePr>
        <p:xfrm>
          <a:off x="1384790" y="2181612"/>
          <a:ext cx="3968875" cy="339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6023">
                  <a:extLst>
                    <a:ext uri="{9D8B030D-6E8A-4147-A177-3AD203B41FA5}">
                      <a16:colId xmlns:a16="http://schemas.microsoft.com/office/drawing/2014/main" val="4287608107"/>
                    </a:ext>
                  </a:extLst>
                </a:gridCol>
              </a:tblGrid>
              <a:tr h="25346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Class</a:t>
                      </a:r>
                      <a:endParaRPr lang="en-GB" sz="1800" b="1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Number of eggs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1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2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579525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3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723658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4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619627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5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009155"/>
                  </a:ext>
                </a:extLst>
              </a:tr>
              <a:tr h="5047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6</a:t>
                      </a:r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823192"/>
                  </a:ext>
                </a:extLst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36" y="2579713"/>
            <a:ext cx="643375" cy="4698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70" y="2579713"/>
            <a:ext cx="643375" cy="4698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137" y="2579713"/>
            <a:ext cx="643375" cy="4698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04" y="2579713"/>
            <a:ext cx="643375" cy="46988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36" y="3590085"/>
            <a:ext cx="643375" cy="46988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03" y="3590085"/>
            <a:ext cx="643375" cy="4698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70" y="3590085"/>
            <a:ext cx="643375" cy="46988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137" y="3590085"/>
            <a:ext cx="643375" cy="46988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04" y="3590085"/>
            <a:ext cx="643375" cy="4698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671" y="3590085"/>
            <a:ext cx="643375" cy="46988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438" y="3590085"/>
            <a:ext cx="643375" cy="4698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202" y="3590085"/>
            <a:ext cx="643375" cy="46988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03" y="2579713"/>
            <a:ext cx="643375" cy="46988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36" y="3073891"/>
            <a:ext cx="643375" cy="46988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70" y="3073891"/>
            <a:ext cx="643375" cy="46988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04" y="3073891"/>
            <a:ext cx="643375" cy="46988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671" y="3073891"/>
            <a:ext cx="643375" cy="46988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03" y="3073891"/>
            <a:ext cx="643375" cy="46988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137" y="3073891"/>
            <a:ext cx="643375" cy="46988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36" y="4092418"/>
            <a:ext cx="643375" cy="46988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137" y="4092418"/>
            <a:ext cx="643375" cy="46988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671" y="4092418"/>
            <a:ext cx="643375" cy="46988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04" y="4092418"/>
            <a:ext cx="643375" cy="46988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70" y="4092418"/>
            <a:ext cx="643375" cy="46988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03" y="4092418"/>
            <a:ext cx="643375" cy="46988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36" y="4591560"/>
            <a:ext cx="643375" cy="46988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70" y="4591560"/>
            <a:ext cx="643375" cy="46988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137" y="4591560"/>
            <a:ext cx="643375" cy="46988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03" y="4591560"/>
            <a:ext cx="643375" cy="46988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36" y="5090629"/>
            <a:ext cx="643375" cy="46988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137" y="5090629"/>
            <a:ext cx="643375" cy="46988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671" y="5090629"/>
            <a:ext cx="643375" cy="46988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438" y="5090629"/>
            <a:ext cx="643375" cy="46988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04" y="5090629"/>
            <a:ext cx="643375" cy="4698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70" y="5090629"/>
            <a:ext cx="643375" cy="46988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03" y="5090629"/>
            <a:ext cx="643375" cy="469881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78" y="2579713"/>
            <a:ext cx="643375" cy="469881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12" y="2579713"/>
            <a:ext cx="643375" cy="469881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78" y="3590085"/>
            <a:ext cx="643375" cy="469881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45" y="3590085"/>
            <a:ext cx="643375" cy="469881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12" y="3590085"/>
            <a:ext cx="643375" cy="469881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279" y="3590085"/>
            <a:ext cx="643375" cy="469881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45" y="2579713"/>
            <a:ext cx="643375" cy="469881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78" y="3073891"/>
            <a:ext cx="643375" cy="469881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12" y="3073891"/>
            <a:ext cx="643375" cy="469881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45" y="3073891"/>
            <a:ext cx="643375" cy="469881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78" y="4092418"/>
            <a:ext cx="643375" cy="469881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12" y="4092418"/>
            <a:ext cx="643375" cy="469881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45" y="4092418"/>
            <a:ext cx="643375" cy="469881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78" y="4591560"/>
            <a:ext cx="643375" cy="469881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45" y="4591560"/>
            <a:ext cx="643375" cy="469881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78" y="5090629"/>
            <a:ext cx="643375" cy="469881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12" y="5090629"/>
            <a:ext cx="643375" cy="469881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45" y="5090629"/>
            <a:ext cx="643375" cy="469881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5"/>
          <a:stretch/>
        </p:blipFill>
        <p:spPr>
          <a:xfrm>
            <a:off x="7308080" y="5090628"/>
            <a:ext cx="345522" cy="469881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30" y="2571558"/>
            <a:ext cx="643375" cy="469881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36" y="1614069"/>
            <a:ext cx="643375" cy="469881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77" y="1614068"/>
            <a:ext cx="643375" cy="46988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558109" y="1682051"/>
                <a:ext cx="23047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latin typeface="Gill Sans MT" panose="020B0502020104020203" pitchFamily="34" charset="0"/>
                  </a:rPr>
                  <a:t>KEY:       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1" dirty="0" smtClean="0">
                    <a:latin typeface="Gill Sans MT" panose="020B0502020104020203" pitchFamily="34" charset="0"/>
                  </a:rPr>
                  <a:t> 5 eggs</a:t>
                </a:r>
                <a:endParaRPr lang="en-GB" b="1" dirty="0"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109" y="1682051"/>
                <a:ext cx="2304729" cy="369332"/>
              </a:xfrm>
              <a:prstGeom prst="rect">
                <a:avLst/>
              </a:prstGeom>
              <a:blipFill>
                <a:blip r:embed="rId6"/>
                <a:stretch>
                  <a:fillRect l="-2381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/>
              <p:cNvSpPr txBox="1"/>
              <p:nvPr/>
            </p:nvSpPr>
            <p:spPr>
              <a:xfrm>
                <a:off x="5620326" y="1682051"/>
                <a:ext cx="23047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latin typeface="Gill Sans MT" panose="020B0502020104020203" pitchFamily="34" charset="0"/>
                  </a:rPr>
                  <a:t>KEY:       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1" dirty="0" smtClean="0">
                    <a:latin typeface="Gill Sans MT" panose="020B0502020104020203" pitchFamily="34" charset="0"/>
                  </a:rPr>
                  <a:t> 10 eggs</a:t>
                </a:r>
                <a:endParaRPr lang="en-GB" b="1" dirty="0"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326" y="1682051"/>
                <a:ext cx="2304729" cy="369332"/>
              </a:xfrm>
              <a:prstGeom prst="rect">
                <a:avLst/>
              </a:prstGeom>
              <a:blipFill>
                <a:blip r:embed="rId7"/>
                <a:stretch>
                  <a:fillRect l="-2381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7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Which would be more suitable to represent this information, a bar chart or a pictogram?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Explain why.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019289"/>
              </p:ext>
            </p:extLst>
          </p:nvPr>
        </p:nvGraphicFramePr>
        <p:xfrm>
          <a:off x="2518492" y="2591705"/>
          <a:ext cx="536552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519">
                  <a:extLst>
                    <a:ext uri="{9D8B030D-6E8A-4147-A177-3AD203B41FA5}">
                      <a16:colId xmlns:a16="http://schemas.microsoft.com/office/drawing/2014/main" val="1512298144"/>
                    </a:ext>
                  </a:extLst>
                </a:gridCol>
                <a:gridCol w="3251005">
                  <a:extLst>
                    <a:ext uri="{9D8B030D-6E8A-4147-A177-3AD203B41FA5}">
                      <a16:colId xmlns:a16="http://schemas.microsoft.com/office/drawing/2014/main" val="1046882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Child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Number of Skips in 30 Seconds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68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Teddy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12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739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Annie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15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29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Whitney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17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22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Ron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8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868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7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Rosie and Jack have drawn bar charts to show how many people have </a:t>
            </a:r>
            <a:r>
              <a:rPr lang="en-GB" sz="2800" dirty="0" smtClean="0">
                <a:latin typeface="Gill Sans MT" panose="020B0502020104020203" pitchFamily="34" charset="0"/>
              </a:rPr>
              <a:t>pets.</a:t>
            </a:r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1400" dirty="0">
              <a:latin typeface="Gill Sans MT" panose="020B0502020104020203" pitchFamily="34" charset="0"/>
            </a:endParaRPr>
          </a:p>
          <a:p>
            <a:r>
              <a:rPr lang="en-GB" sz="2800" dirty="0" smtClean="0">
                <a:latin typeface="Gill Sans MT" panose="020B0502020104020203" pitchFamily="34" charset="0"/>
              </a:rPr>
              <a:t>							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	</a:t>
            </a:r>
            <a:r>
              <a:rPr lang="en-GB" sz="2800" dirty="0" smtClean="0">
                <a:latin typeface="Gill Sans MT" panose="020B0502020104020203" pitchFamily="34" charset="0"/>
              </a:rPr>
              <a:t>					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	</a:t>
            </a:r>
            <a:r>
              <a:rPr lang="en-GB" sz="2800" dirty="0" smtClean="0">
                <a:latin typeface="Gill Sans MT" panose="020B0502020104020203" pitchFamily="34" charset="0"/>
              </a:rPr>
              <a:t>							Who </a:t>
            </a:r>
            <a:r>
              <a:rPr lang="en-GB" sz="2800" dirty="0">
                <a:latin typeface="Gill Sans MT" panose="020B0502020104020203" pitchFamily="34" charset="0"/>
              </a:rPr>
              <a:t>is correct? Explain why.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66019" y="3517127"/>
            <a:ext cx="1067133" cy="1507756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8070" y="5350076"/>
            <a:ext cx="941815" cy="687843"/>
          </a:xfrm>
          <a:prstGeom prst="rect">
            <a:avLst/>
          </a:prstGeom>
        </p:spPr>
      </p:pic>
      <p:sp>
        <p:nvSpPr>
          <p:cNvPr id="28" name="Rounded Rectangular Callout 27"/>
          <p:cNvSpPr/>
          <p:nvPr/>
        </p:nvSpPr>
        <p:spPr>
          <a:xfrm>
            <a:off x="5650171" y="5350076"/>
            <a:ext cx="4160293" cy="725933"/>
          </a:xfrm>
          <a:prstGeom prst="wedgeRoundRectCallout">
            <a:avLst>
              <a:gd name="adj1" fmla="val -55592"/>
              <a:gd name="adj2" fmla="val 15456"/>
              <a:gd name="adj3" fmla="val 16667"/>
            </a:avLst>
          </a:prstGeom>
          <a:solidFill>
            <a:schemeClr val="accent6">
              <a:alpha val="2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R="0" algn="ctr">
              <a:lnSpc>
                <a:spcPct val="107000"/>
              </a:lnSpc>
              <a:spcBef>
                <a:spcPts val="0"/>
              </a:spcBef>
            </a:pPr>
            <a:r>
              <a:rPr lang="en-GB" sz="2400" dirty="0" smtClean="0">
                <a:latin typeface="Gill Sans MT" panose="020B0502020104020203" pitchFamily="34" charset="0"/>
                <a:ea typeface="Calibri" charset="0"/>
                <a:cs typeface="Times New Roman" charset="0"/>
              </a:rPr>
              <a:t>I asked more people because my bars are taller.</a:t>
            </a:r>
            <a:endParaRPr lang="en-GB" sz="2400" dirty="0"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5093369" y="3755125"/>
            <a:ext cx="3144475" cy="1370543"/>
          </a:xfrm>
          <a:prstGeom prst="wedgeRoundRectCallout">
            <a:avLst>
              <a:gd name="adj1" fmla="val 61521"/>
              <a:gd name="adj2" fmla="val 6604"/>
              <a:gd name="adj3" fmla="val 16667"/>
            </a:avLst>
          </a:prstGeom>
          <a:solidFill>
            <a:schemeClr val="accent2">
              <a:alpha val="2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R="0" algn="ctr">
              <a:lnSpc>
                <a:spcPct val="107000"/>
              </a:lnSpc>
              <a:spcBef>
                <a:spcPts val="0"/>
              </a:spcBef>
            </a:pPr>
            <a:r>
              <a:rPr lang="en-GB" sz="2400" dirty="0" smtClean="0">
                <a:latin typeface="Gill Sans MT" panose="020B0502020104020203" pitchFamily="34" charset="0"/>
                <a:ea typeface="Calibri" charset="0"/>
                <a:cs typeface="Times New Roman" charset="0"/>
              </a:rPr>
              <a:t>I asked more people because my scale goes up in larger jumps.</a:t>
            </a:r>
            <a:endParaRPr lang="en-GB" sz="2400" dirty="0"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21942"/>
              </p:ext>
            </p:extLst>
          </p:nvPr>
        </p:nvGraphicFramePr>
        <p:xfrm>
          <a:off x="5388887" y="1307956"/>
          <a:ext cx="3777400" cy="234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9635439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10437854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8878247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625693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810998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522319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4671295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4323044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45801551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800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77985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3371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4773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044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7750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Gill Sans MT" panose="020B0502020104020203" pitchFamily="34" charset="0"/>
                        </a:rPr>
                        <a:t>Dog</a:t>
                      </a:r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Gill Sans MT" panose="020B0502020104020203" pitchFamily="34" charset="0"/>
                        </a:rPr>
                        <a:t>Cat</a:t>
                      </a:r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Gill Sans MT" panose="020B0502020104020203" pitchFamily="34" charset="0"/>
                        </a:rPr>
                        <a:t>Rabbit</a:t>
                      </a:r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Gill Sans MT" panose="020B0502020104020203" pitchFamily="34" charset="0"/>
                        </a:rPr>
                        <a:t>Fish</a:t>
                      </a:r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79170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095321" y="3131645"/>
            <a:ext cx="36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3614" y="2803598"/>
            <a:ext cx="46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10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87384" y="2475550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2</a:t>
            </a:r>
            <a:r>
              <a:rPr lang="en-GB" dirty="0" smtClean="0">
                <a:latin typeface="Gill Sans MT" panose="020B0502020104020203" pitchFamily="34" charset="0"/>
              </a:rPr>
              <a:t>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87384" y="2133215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30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87384" y="1805168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40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87384" y="1448545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50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87384" y="1106210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6</a:t>
            </a:r>
            <a:r>
              <a:rPr lang="en-GB" dirty="0" smtClean="0">
                <a:latin typeface="Gill Sans MT" panose="020B0502020104020203" pitchFamily="34" charset="0"/>
              </a:rPr>
              <a:t>0</a:t>
            </a:r>
            <a:endParaRPr lang="en-GB" dirty="0">
              <a:latin typeface="Gill Sans MT" panose="020B0502020104020203" pitchFamily="34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63996"/>
              </p:ext>
            </p:extLst>
          </p:nvPr>
        </p:nvGraphicFramePr>
        <p:xfrm>
          <a:off x="613334" y="2191674"/>
          <a:ext cx="3777400" cy="422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9635439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10437854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8878247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625693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810998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522319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4671295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4323044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45801551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8861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17304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9762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13182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88152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52933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800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77985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371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4773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044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B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7750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Gill Sans MT" panose="020B0502020104020203" pitchFamily="34" charset="0"/>
                        </a:rPr>
                        <a:t>Dog</a:t>
                      </a:r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Gill Sans MT" panose="020B0502020104020203" pitchFamily="34" charset="0"/>
                        </a:rPr>
                        <a:t>Cat</a:t>
                      </a:r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Gill Sans MT" panose="020B0502020104020203" pitchFamily="34" charset="0"/>
                        </a:rPr>
                        <a:t>Rabbit</a:t>
                      </a:r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Gill Sans MT" panose="020B0502020104020203" pitchFamily="34" charset="0"/>
                        </a:rPr>
                        <a:t>Fish</a:t>
                      </a:r>
                      <a:endParaRPr lang="en-GB" sz="16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7917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35523" y="6023312"/>
            <a:ext cx="36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9292" y="5695267"/>
            <a:ext cx="37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7586" y="5352930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10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7586" y="5024883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15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7586" y="4696838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20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7586" y="4368786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25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7586" y="4012165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30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7586" y="3690112"/>
            <a:ext cx="47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35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7586" y="3362062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4</a:t>
            </a:r>
            <a:r>
              <a:rPr lang="en-GB" dirty="0" smtClean="0">
                <a:latin typeface="Gill Sans MT" panose="020B0502020104020203" pitchFamily="34" charset="0"/>
              </a:rPr>
              <a:t>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7586" y="3019727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4</a:t>
            </a:r>
            <a:r>
              <a:rPr lang="en-GB" dirty="0" smtClean="0">
                <a:latin typeface="Gill Sans MT" panose="020B0502020104020203" pitchFamily="34" charset="0"/>
              </a:rPr>
              <a:t>5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7586" y="2677390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5</a:t>
            </a:r>
            <a:r>
              <a:rPr lang="en-GB" dirty="0" smtClean="0">
                <a:latin typeface="Gill Sans MT" panose="020B0502020104020203" pitchFamily="34" charset="0"/>
              </a:rPr>
              <a:t>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7586" y="2363631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5</a:t>
            </a:r>
            <a:r>
              <a:rPr lang="en-GB" dirty="0" smtClean="0">
                <a:latin typeface="Gill Sans MT" panose="020B0502020104020203" pitchFamily="34" charset="0"/>
              </a:rPr>
              <a:t>5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7586" y="2007008"/>
            <a:ext cx="4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6</a:t>
            </a:r>
            <a:r>
              <a:rPr lang="en-GB" dirty="0" smtClean="0">
                <a:latin typeface="Gill Sans MT" panose="020B0502020104020203" pitchFamily="34" charset="0"/>
              </a:rPr>
              <a:t>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6044" y="1214231"/>
            <a:ext cx="2662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Rosie’s bar chart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2299" y="2067235"/>
            <a:ext cx="2662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Jack’s bar chart</a:t>
            </a:r>
            <a:endParaRPr lang="en-GB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How many questions can you create for your partner about this table?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992642"/>
              </p:ext>
            </p:extLst>
          </p:nvPr>
        </p:nvGraphicFramePr>
        <p:xfrm>
          <a:off x="2552612" y="2046440"/>
          <a:ext cx="5297284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7625">
                  <a:extLst>
                    <a:ext uri="{9D8B030D-6E8A-4147-A177-3AD203B41FA5}">
                      <a16:colId xmlns:a16="http://schemas.microsoft.com/office/drawing/2014/main" val="1512298144"/>
                    </a:ext>
                  </a:extLst>
                </a:gridCol>
                <a:gridCol w="3209659">
                  <a:extLst>
                    <a:ext uri="{9D8B030D-6E8A-4147-A177-3AD203B41FA5}">
                      <a16:colId xmlns:a16="http://schemas.microsoft.com/office/drawing/2014/main" val="1046882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Day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Number</a:t>
                      </a:r>
                      <a:r>
                        <a:rPr lang="en-GB" sz="2800" b="1" baseline="0" dirty="0" smtClean="0">
                          <a:latin typeface="Gill Sans MT" panose="020B0502020104020203" pitchFamily="34" charset="0"/>
                        </a:rPr>
                        <a:t> of hours shop is open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68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Monday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8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739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Tuesday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8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29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Wednesday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4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22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Thursday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10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86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Friday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7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18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Saturday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12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654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4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Eva has created a table to show how many boys and girls took part in after school clubs last week.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Eva says,</a:t>
            </a:r>
          </a:p>
          <a:p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1600" dirty="0">
              <a:latin typeface="Gill Sans MT" panose="020B0502020104020203" pitchFamily="34" charset="0"/>
            </a:endParaRPr>
          </a:p>
          <a:p>
            <a:r>
              <a:rPr lang="en-GB" sz="2800" dirty="0" smtClean="0">
                <a:latin typeface="Gill Sans MT" panose="020B0502020104020203" pitchFamily="34" charset="0"/>
              </a:rPr>
              <a:t>Is </a:t>
            </a:r>
            <a:r>
              <a:rPr lang="en-GB" sz="2800" dirty="0">
                <a:latin typeface="Gill Sans MT" panose="020B0502020104020203" pitchFamily="34" charset="0"/>
              </a:rPr>
              <a:t>Eva correct?</a:t>
            </a:r>
          </a:p>
          <a:p>
            <a:r>
              <a:rPr lang="en-GB" sz="2800" dirty="0" smtClean="0">
                <a:latin typeface="Gill Sans MT" panose="020B0502020104020203" pitchFamily="34" charset="0"/>
              </a:rPr>
              <a:t>Explain </a:t>
            </a:r>
            <a:r>
              <a:rPr lang="en-GB" sz="2800" dirty="0">
                <a:latin typeface="Gill Sans MT" panose="020B0502020104020203" pitchFamily="34" charset="0"/>
              </a:rPr>
              <a:t>why.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4322067" y="4689432"/>
            <a:ext cx="4838564" cy="1092322"/>
          </a:xfrm>
          <a:prstGeom prst="wedgeRoundRectCallout">
            <a:avLst>
              <a:gd name="adj1" fmla="val -62333"/>
              <a:gd name="adj2" fmla="val 12738"/>
              <a:gd name="adj3" fmla="val 16667"/>
            </a:avLst>
          </a:prstGeom>
          <a:solidFill>
            <a:schemeClr val="accent6">
              <a:alpha val="2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R="0" algn="ctr">
              <a:lnSpc>
                <a:spcPct val="107000"/>
              </a:lnSpc>
              <a:spcBef>
                <a:spcPts val="0"/>
              </a:spcBef>
            </a:pPr>
            <a:r>
              <a:rPr lang="en-GB" sz="2800" dirty="0" smtClean="0">
                <a:latin typeface="Gill Sans MT" panose="020B0502020104020203" pitchFamily="34" charset="0"/>
                <a:ea typeface="Calibri" charset="0"/>
                <a:cs typeface="Times New Roman" charset="0"/>
              </a:rPr>
              <a:t>106 boys took part in after school clubs last week.</a:t>
            </a:r>
            <a:endParaRPr lang="en-GB" sz="3200" dirty="0"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pic>
        <p:nvPicPr>
          <p:cNvPr id="30" name="Picture 2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865" y="4222062"/>
            <a:ext cx="1257132" cy="1776206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481905"/>
              </p:ext>
            </p:extLst>
          </p:nvPr>
        </p:nvGraphicFramePr>
        <p:xfrm>
          <a:off x="2109691" y="1694491"/>
          <a:ext cx="561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512298144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046882792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282198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Gill Sans MT" panose="020B0502020104020203" pitchFamily="34" charset="0"/>
                        </a:rPr>
                        <a:t>Day</a:t>
                      </a:r>
                      <a:endParaRPr lang="en-GB" sz="24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Gill Sans MT" panose="020B0502020104020203" pitchFamily="34" charset="0"/>
                        </a:rPr>
                        <a:t>Boys</a:t>
                      </a:r>
                      <a:endParaRPr lang="en-GB" sz="24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Gill Sans MT" panose="020B0502020104020203" pitchFamily="34" charset="0"/>
                        </a:rPr>
                        <a:t>Girls</a:t>
                      </a:r>
                      <a:endParaRPr lang="en-GB" sz="24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68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Monday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11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9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739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Tuesday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18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12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29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Wednesday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13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11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22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Thursday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8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8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86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Friday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9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7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184688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44474"/>
              </p:ext>
            </p:extLst>
          </p:nvPr>
        </p:nvGraphicFramePr>
        <p:xfrm>
          <a:off x="10010106" y="736900"/>
          <a:ext cx="4948906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359">
                  <a:extLst>
                    <a:ext uri="{9D8B030D-6E8A-4147-A177-3AD203B41FA5}">
                      <a16:colId xmlns:a16="http://schemas.microsoft.com/office/drawing/2014/main" val="4287608107"/>
                    </a:ext>
                  </a:extLst>
                </a:gridCol>
                <a:gridCol w="969359">
                  <a:extLst>
                    <a:ext uri="{9D8B030D-6E8A-4147-A177-3AD203B41FA5}">
                      <a16:colId xmlns:a16="http://schemas.microsoft.com/office/drawing/2014/main" val="958091535"/>
                    </a:ext>
                  </a:extLst>
                </a:gridCol>
                <a:gridCol w="969359">
                  <a:extLst>
                    <a:ext uri="{9D8B030D-6E8A-4147-A177-3AD203B41FA5}">
                      <a16:colId xmlns:a16="http://schemas.microsoft.com/office/drawing/2014/main" val="446094131"/>
                    </a:ext>
                  </a:extLst>
                </a:gridCol>
                <a:gridCol w="969359">
                  <a:extLst>
                    <a:ext uri="{9D8B030D-6E8A-4147-A177-3AD203B41FA5}">
                      <a16:colId xmlns:a16="http://schemas.microsoft.com/office/drawing/2014/main" val="3258960697"/>
                    </a:ext>
                  </a:extLst>
                </a:gridCol>
              </a:tblGrid>
              <a:tr h="43850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30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latin typeface="Bariol Regular" panose="02000506040000020003" pitchFamily="2" charset="0"/>
                          <a:ea typeface="Bariol" charset="0"/>
                          <a:cs typeface="Bariol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480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30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614216"/>
                  </a:ext>
                </a:extLst>
              </a:tr>
              <a:tr h="78930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800" dirty="0" smtClean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57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8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schemas.microsoft.com/office/2006/documentManagement/types"/>
    <ds:schemaRef ds:uri="522d4c35-b548-4432-90ae-af4376e1c4b4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1896</TotalTime>
  <Words>358</Words>
  <Application>Microsoft Office PowerPoint</Application>
  <PresentationFormat>A4 Paper (210x297 mm)</PresentationFormat>
  <Paragraphs>171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Bariol</vt:lpstr>
      <vt:lpstr>Bariol Regular</vt:lpstr>
      <vt:lpstr>Calibri</vt:lpstr>
      <vt:lpstr>Calibri Light</vt:lpstr>
      <vt:lpstr>Cambria Math</vt:lpstr>
      <vt:lpstr>Gill Sans MT</vt:lpstr>
      <vt:lpstr>Times New Roman</vt:lpstr>
      <vt:lpstr>Wingdings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79</cp:revision>
  <dcterms:created xsi:type="dcterms:W3CDTF">2019-02-04T08:17:32Z</dcterms:created>
  <dcterms:modified xsi:type="dcterms:W3CDTF">2019-10-15T10:23:05Z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