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32"/>
  </p:notesMasterIdLst>
  <p:sldIdLst>
    <p:sldId id="271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489" autoAdjust="0"/>
  </p:normalViewPr>
  <p:slideViewPr>
    <p:cSldViewPr snapToGrid="0" showGuides="1">
      <p:cViewPr>
        <p:scale>
          <a:sx n="82" d="100"/>
          <a:sy n="82" d="100"/>
        </p:scale>
        <p:origin x="804" y="-282"/>
      </p:cViewPr>
      <p:guideLst>
        <p:guide orient="horz" pos="2409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2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7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19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14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233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41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92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81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34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424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6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621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427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06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27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145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85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2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91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7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85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17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45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2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emf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5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9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lang="en-GB" altLang="en-US" sz="2400" noProof="0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GB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smtClean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Block </a:t>
            </a:r>
            <a:r>
              <a:rPr lang="en-GB" altLang="en-US" sz="2400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&amp; Division 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Dexter says, </a:t>
            </a: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</a:t>
            </a: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Cambria Math" panose="02040503050406030204" pitchFamily="18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Cambria Math" panose="02040503050406030204" pitchFamily="18" charset="0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Cambria Math" panose="02040503050406030204" pitchFamily="18" charset="0"/>
              </a:rPr>
              <a:t>Dexter correct?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55" y="1540982"/>
            <a:ext cx="832244" cy="811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48" y="2520468"/>
            <a:ext cx="813451" cy="7934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551" y="1958765"/>
            <a:ext cx="1185454" cy="11234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ular Callout 10"/>
              <p:cNvSpPr/>
              <p:nvPr/>
            </p:nvSpPr>
            <p:spPr>
              <a:xfrm>
                <a:off x="2603437" y="2131478"/>
                <a:ext cx="3379351" cy="806024"/>
              </a:xfrm>
              <a:prstGeom prst="wedgeRoundRectCallout">
                <a:avLst>
                  <a:gd name="adj1" fmla="val -63259"/>
                  <a:gd name="adj2" fmla="val 23631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4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mbria Math" panose="02040503050406030204" pitchFamily="18" charset="0"/>
                  </a:rPr>
                  <a:t>× 21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 2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mbria Math" panose="02040503050406030204" pitchFamily="18" charset="0"/>
                  </a:rPr>
                  <a:t>× 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mbria Math" panose="02040503050406030204" pitchFamily="18" charset="0"/>
                  </a:rPr>
                  <a:t>42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ounded 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437" y="2131478"/>
                <a:ext cx="3379351" cy="806024"/>
              </a:xfrm>
              <a:prstGeom prst="wedgeRoundRectCallout">
                <a:avLst>
                  <a:gd name="adj1" fmla="val -63259"/>
                  <a:gd name="adj2" fmla="val 23631"/>
                  <a:gd name="adj3" fmla="val 16667"/>
                </a:avLst>
              </a:prstGeom>
              <a:blipFill>
                <a:blip r:embed="rId6"/>
                <a:stretch>
                  <a:fillRect b="-73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9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Always, Sometimes, Never?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53058" y="2291171"/>
            <a:ext cx="5402222" cy="1797503"/>
          </a:xfrm>
          <a:prstGeom prst="roundRect">
            <a:avLst/>
          </a:prstGeom>
          <a:solidFill>
            <a:srgbClr val="00B0F0">
              <a:alpha val="20000"/>
            </a:srgb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 two-digit number multiplied </a:t>
            </a: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by a one-digit number </a:t>
            </a:r>
          </a:p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has a two-digit product.</a:t>
            </a:r>
          </a:p>
        </p:txBody>
      </p:sp>
    </p:spTree>
    <p:extLst>
      <p:ext uri="{BB962C8B-B14F-4D97-AF65-F5344CB8AC3E}">
        <p14:creationId xmlns:p14="http://schemas.microsoft.com/office/powerpoint/2010/main" val="5063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the mistake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854235"/>
                  </p:ext>
                </p:extLst>
              </p:nvPr>
            </p:nvGraphicFramePr>
            <p:xfrm>
              <a:off x="3691458" y="1540982"/>
              <a:ext cx="2665959" cy="3157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86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86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86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89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H</a:t>
                          </a:r>
                          <a:endParaRPr lang="en-GB" sz="28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T</a:t>
                          </a:r>
                          <a:endParaRPr lang="en-GB" sz="28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O</a:t>
                          </a:r>
                          <a:endParaRPr lang="en-GB" sz="28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9441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9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89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0854235"/>
                  </p:ext>
                </p:extLst>
              </p:nvPr>
            </p:nvGraphicFramePr>
            <p:xfrm>
              <a:off x="3691458" y="1540982"/>
              <a:ext cx="2665959" cy="31577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8865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86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865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89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H</a:t>
                          </a:r>
                          <a:endParaRPr lang="en-GB" sz="28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T</a:t>
                          </a:r>
                          <a:endParaRPr lang="en-GB" sz="28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O</a:t>
                          </a:r>
                          <a:endParaRPr lang="en-GB" sz="28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9441"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7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89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85" t="-202326" r="-202055" b="-1054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3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89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6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2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1</a:t>
                          </a:r>
                          <a:endParaRPr lang="en-GB" sz="28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55" y="1540982"/>
            <a:ext cx="832244" cy="811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48" y="2520468"/>
            <a:ext cx="813451" cy="7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close can you get to 100?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each digit card once in the multiplication.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55" y="1540982"/>
            <a:ext cx="832244" cy="811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48" y="2520468"/>
            <a:ext cx="813451" cy="7934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21330" y="2472135"/>
            <a:ext cx="523875" cy="87921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2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7708" y="2471681"/>
            <a:ext cx="523875" cy="87921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32107" y="3746801"/>
            <a:ext cx="504825" cy="7334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77983" y="3751243"/>
            <a:ext cx="504825" cy="7334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76060" y="3746803"/>
            <a:ext cx="504825" cy="7334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025175" y="3776736"/>
                <a:ext cx="6190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175" y="3776736"/>
                <a:ext cx="61907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034283" y="3791618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283" y="3791618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784519" y="2471681"/>
            <a:ext cx="523875" cy="87921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29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Teddy answers the question 44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4 using place value counters.</a:t>
                </a:r>
              </a:p>
              <a:p>
                <a:pPr lvl="0">
                  <a:defRPr/>
                </a:pPr>
                <a:endParaRPr lang="en-GB" sz="4000" b="1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4000" b="1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4000" b="1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b="1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Is he correct?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your reasoning.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7109639"/>
              </a:xfrm>
              <a:prstGeom prst="rect">
                <a:avLst/>
              </a:prstGeom>
              <a:blipFill>
                <a:blip r:embed="rId3"/>
                <a:stretch>
                  <a:fillRect l="-1590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55" y="1540982"/>
            <a:ext cx="832244" cy="811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48" y="2520468"/>
            <a:ext cx="813451" cy="79341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551" y="2243448"/>
            <a:ext cx="1311316" cy="95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36034"/>
              </p:ext>
            </p:extLst>
          </p:nvPr>
        </p:nvGraphicFramePr>
        <p:xfrm>
          <a:off x="3434355" y="1851893"/>
          <a:ext cx="3526546" cy="1936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3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445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Tens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Ones</a:t>
                      </a:r>
                      <a:endParaRPr lang="en-GB" sz="28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44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44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40" y="2520468"/>
            <a:ext cx="616354" cy="6011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79" y="2534044"/>
            <a:ext cx="602436" cy="5875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94" y="2520468"/>
            <a:ext cx="616354" cy="6011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33" y="2534044"/>
            <a:ext cx="602436" cy="58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58" y="3154348"/>
            <a:ext cx="616354" cy="6011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97" y="3167924"/>
            <a:ext cx="602436" cy="5875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12" y="3154348"/>
            <a:ext cx="616354" cy="6011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51" y="3167924"/>
            <a:ext cx="602436" cy="5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Dora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thinks that 88 sweets can be shared equally between eight people.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she correct? 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55" y="1540982"/>
            <a:ext cx="832244" cy="811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48" y="2520468"/>
            <a:ext cx="813451" cy="793415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51" y="736900"/>
            <a:ext cx="1058658" cy="149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7069"/>
              </p:ext>
            </p:extLst>
          </p:nvPr>
        </p:nvGraphicFramePr>
        <p:xfrm>
          <a:off x="11075264" y="968919"/>
          <a:ext cx="2311306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653">
                  <a:extLst>
                    <a:ext uri="{9D8B030D-6E8A-4147-A177-3AD203B41FA5}">
                      <a16:colId xmlns:a16="http://schemas.microsoft.com/office/drawing/2014/main" val="1283282589"/>
                    </a:ext>
                  </a:extLst>
                </a:gridCol>
                <a:gridCol w="1155653">
                  <a:extLst>
                    <a:ext uri="{9D8B030D-6E8A-4147-A177-3AD203B41FA5}">
                      <a16:colId xmlns:a16="http://schemas.microsoft.com/office/drawing/2014/main" val="728083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ill Sans MT" panose="020B0502020104020203" pitchFamily="34" charset="0"/>
                        </a:rPr>
                        <a:t>Tens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ill Sans MT" panose="020B0502020104020203" pitchFamily="34" charset="0"/>
                        </a:rPr>
                        <a:t>Ones</a:t>
                      </a:r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06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85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0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8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1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64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55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38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129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4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8279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Alex uses place value counters to help her calculate 63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 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She gets an answer of 12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Is she correct? 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8279190"/>
              </a:xfrm>
              <a:prstGeom prst="rect">
                <a:avLst/>
              </a:prstGeom>
              <a:blipFill>
                <a:blip r:embed="rId3"/>
                <a:stretch>
                  <a:fillRect l="-1590" t="-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55" y="1540982"/>
            <a:ext cx="832244" cy="811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48" y="2520468"/>
            <a:ext cx="813451" cy="79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550" y="1727766"/>
            <a:ext cx="1162107" cy="1586117"/>
          </a:xfrm>
          <a:prstGeom prst="rect">
            <a:avLst/>
          </a:prstGeom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27604"/>
              </p:ext>
            </p:extLst>
          </p:nvPr>
        </p:nvGraphicFramePr>
        <p:xfrm>
          <a:off x="5638157" y="3372280"/>
          <a:ext cx="2810656" cy="2074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5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68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Tens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Ones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68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68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68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32" y="3937547"/>
            <a:ext cx="430199" cy="4196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32" y="4458097"/>
            <a:ext cx="430199" cy="41960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32" y="4992909"/>
            <a:ext cx="430199" cy="4196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883" y="3937547"/>
            <a:ext cx="430199" cy="4196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06" y="4458097"/>
            <a:ext cx="430199" cy="4196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06" y="4992909"/>
            <a:ext cx="430199" cy="41960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82" y="5010547"/>
            <a:ext cx="412116" cy="4019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82" y="4475735"/>
            <a:ext cx="412116" cy="4019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82" y="3955185"/>
            <a:ext cx="412116" cy="4019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79" y="1402266"/>
            <a:ext cx="832244" cy="8117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87" y="1420596"/>
            <a:ext cx="813451" cy="7934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71" y="1402266"/>
            <a:ext cx="832244" cy="81174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79" y="2102143"/>
            <a:ext cx="832244" cy="81174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87" y="2120473"/>
            <a:ext cx="813451" cy="7934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71" y="2102143"/>
            <a:ext cx="832244" cy="81174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95" y="2813231"/>
            <a:ext cx="832244" cy="8117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03" y="2831561"/>
            <a:ext cx="813451" cy="79341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7" y="2813231"/>
            <a:ext cx="832244" cy="8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Compare the statements using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&lt;, &gt; 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b="1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  <a:blipFill>
                <a:blip r:embed="rId3"/>
                <a:stretch>
                  <a:fillRect l="-1590" t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4694370" y="1818873"/>
            <a:ext cx="679181" cy="642979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94370" y="2830491"/>
            <a:ext cx="679181" cy="642979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94369" y="3842109"/>
            <a:ext cx="679181" cy="642979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369018" y="1879718"/>
                <a:ext cx="1189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48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4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18" y="1879718"/>
                <a:ext cx="1189749" cy="523220"/>
              </a:xfrm>
              <a:prstGeom prst="rect">
                <a:avLst/>
              </a:prstGeom>
              <a:blipFill>
                <a:blip r:embed="rId4"/>
                <a:stretch>
                  <a:fillRect l="-10769" t="-12791" r="-9231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509154" y="1882475"/>
                <a:ext cx="1189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36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154" y="1882475"/>
                <a:ext cx="1189749" cy="523220"/>
              </a:xfrm>
              <a:prstGeom prst="rect">
                <a:avLst/>
              </a:prstGeom>
              <a:blipFill>
                <a:blip r:embed="rId5"/>
                <a:stretch>
                  <a:fillRect l="-10769" t="-13953" r="-9231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369018" y="2917175"/>
                <a:ext cx="1189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52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4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18" y="2917175"/>
                <a:ext cx="1189749" cy="523220"/>
              </a:xfrm>
              <a:prstGeom prst="rect">
                <a:avLst/>
              </a:prstGeom>
              <a:blipFill>
                <a:blip r:embed="rId6"/>
                <a:stretch>
                  <a:fillRect l="-10769" t="-14118" r="-9231" b="-3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529316" y="2891336"/>
                <a:ext cx="1189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42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316" y="2891336"/>
                <a:ext cx="1189749" cy="523220"/>
              </a:xfrm>
              <a:prstGeom prst="rect">
                <a:avLst/>
              </a:prstGeom>
              <a:blipFill>
                <a:blip r:embed="rId7"/>
                <a:stretch>
                  <a:fillRect l="-10256" t="-12791" r="-9744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369018" y="3900725"/>
                <a:ext cx="1189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60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18" y="3900725"/>
                <a:ext cx="1189749" cy="523220"/>
              </a:xfrm>
              <a:prstGeom prst="rect">
                <a:avLst/>
              </a:prstGeom>
              <a:blipFill>
                <a:blip r:embed="rId8"/>
                <a:stretch>
                  <a:fillRect l="-10769" t="-13953" r="-9231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529315" y="3842515"/>
                <a:ext cx="11897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60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4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315" y="3842515"/>
                <a:ext cx="1189749" cy="523220"/>
              </a:xfrm>
              <a:prstGeom prst="rect">
                <a:avLst/>
              </a:prstGeom>
              <a:blipFill>
                <a:blip r:embed="rId9"/>
                <a:stretch>
                  <a:fillRect l="-10256" t="-12791" r="-9744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6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Amir partitioned a number to help him divide by 8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Some of his working out has been covered with paint.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number could Amir have started with?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550" y="3579981"/>
            <a:ext cx="913123" cy="82220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91" y="3505030"/>
            <a:ext cx="800145" cy="67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54736" y="3579981"/>
                <a:ext cx="16247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8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36" y="3579981"/>
                <a:ext cx="1624712" cy="523220"/>
              </a:xfrm>
              <a:prstGeom prst="rect">
                <a:avLst/>
              </a:prstGeom>
              <a:blipFill>
                <a:blip r:embed="rId5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995" y="4385831"/>
            <a:ext cx="1703495" cy="152878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26" y="4402183"/>
            <a:ext cx="597381" cy="5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972" y="5412070"/>
            <a:ext cx="597381" cy="50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66287" y="5356364"/>
            <a:ext cx="73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16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9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calculation is the odd one out?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thinking.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37282" y="2218544"/>
            <a:ext cx="1543537" cy="721603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03774" y="2218544"/>
            <a:ext cx="1543537" cy="721603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37282" y="3419390"/>
            <a:ext cx="1543537" cy="721603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03773" y="3419389"/>
            <a:ext cx="1543537" cy="721603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367088" y="3518580"/>
                <a:ext cx="13778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65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 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cs typeface="+mn-cs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088" y="3518580"/>
                <a:ext cx="1377839" cy="523220"/>
              </a:xfrm>
              <a:prstGeom prst="rect">
                <a:avLst/>
              </a:prstGeom>
              <a:blipFill>
                <a:blip r:embed="rId3"/>
                <a:stretch>
                  <a:fillRect l="-1770" t="-11628" r="-177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420130" y="2304346"/>
                <a:ext cx="13778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64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 8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cs typeface="+mn-cs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30" y="2304346"/>
                <a:ext cx="1377839" cy="523220"/>
              </a:xfrm>
              <a:prstGeom prst="rect">
                <a:avLst/>
              </a:prstGeom>
              <a:blipFill>
                <a:blip r:embed="rId4"/>
                <a:stretch>
                  <a:fillRect l="-1770" t="-11628" r="-177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377915" y="2304346"/>
                <a:ext cx="13778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77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 4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cs typeface="+mn-cs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915" y="2304346"/>
                <a:ext cx="1377839" cy="523220"/>
              </a:xfrm>
              <a:prstGeom prst="rect">
                <a:avLst/>
              </a:prstGeom>
              <a:blipFill>
                <a:blip r:embed="rId5"/>
                <a:stretch>
                  <a:fillRect l="-1770" t="-11628" r="-177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20130" y="3496543"/>
                <a:ext cx="13778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49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 6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cs typeface="+mn-cs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30" y="3496543"/>
                <a:ext cx="1377839" cy="523220"/>
              </a:xfrm>
              <a:prstGeom prst="rect">
                <a:avLst/>
              </a:prstGeom>
              <a:blipFill>
                <a:blip r:embed="rId6"/>
                <a:stretch>
                  <a:fillRect l="-1770" t="-12941" r="-1770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6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Whitney says,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agree?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prove your answer?</a:t>
            </a:r>
          </a:p>
        </p:txBody>
      </p:sp>
      <p:pic>
        <p:nvPicPr>
          <p:cNvPr id="34" name="Picture 33" descr="C:\Users\User\Desktop\images\girl_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3"/>
          <a:stretch/>
        </p:blipFill>
        <p:spPr bwMode="auto">
          <a:xfrm flipH="1">
            <a:off x="889551" y="1711234"/>
            <a:ext cx="1357260" cy="1449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ounded Rectangular Callout 34"/>
              <p:cNvSpPr/>
              <p:nvPr/>
            </p:nvSpPr>
            <p:spPr>
              <a:xfrm>
                <a:off x="3048612" y="1345474"/>
                <a:ext cx="3434075" cy="1632857"/>
              </a:xfrm>
              <a:prstGeom prst="wedgeRoundRectCallout">
                <a:avLst>
                  <a:gd name="adj1" fmla="val -70602"/>
                  <a:gd name="adj2" fmla="val 35491"/>
                  <a:gd name="adj3" fmla="val 16667"/>
                </a:avLst>
              </a:prstGeom>
              <a:solidFill>
                <a:srgbClr val="7030A0">
                  <a:alpha val="20000"/>
                </a:srgbClr>
              </a:solidFill>
              <a:ln w="254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 8 is greater than two lots of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cs typeface="+mn-cs"/>
                  </a:rPr>
                  <a:t> 8 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cs typeface="+mn-cs"/>
                </a:endParaRPr>
              </a:p>
            </p:txBody>
          </p:sp>
        </mc:Choice>
        <mc:Fallback>
          <p:sp>
            <p:nvSpPr>
              <p:cNvPr id="35" name="Rounded Rectangular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12" y="1345474"/>
                <a:ext cx="3434075" cy="1632857"/>
              </a:xfrm>
              <a:prstGeom prst="wedgeRoundRectCallout">
                <a:avLst>
                  <a:gd name="adj1" fmla="val -70602"/>
                  <a:gd name="adj2" fmla="val 35491"/>
                  <a:gd name="adj3" fmla="val 16667"/>
                </a:avLst>
              </a:prstGeom>
              <a:blipFill>
                <a:blip r:embed="rId4"/>
                <a:stretch>
                  <a:fillRect r="-2032"/>
                </a:stretch>
              </a:blipFill>
              <a:ln w="254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>
          <a:blip r:embed="rId5"/>
          <a:stretch>
            <a:fillRect/>
          </a:stretch>
        </p:blipFill>
        <p:spPr>
          <a:xfrm>
            <a:off x="10032774" y="2773847"/>
            <a:ext cx="1371100" cy="1319349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6"/>
          <a:stretch>
            <a:fillRect/>
          </a:stretch>
        </p:blipFill>
        <p:spPr>
          <a:xfrm>
            <a:off x="10032774" y="4236887"/>
            <a:ext cx="1371100" cy="131934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032774" y="1394411"/>
            <a:ext cx="565695" cy="510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2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Jack has 15 stickers.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sorts his stickers into equal groups but has some stickers remaining.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stickers could be in each group and how many stickers would be remaining?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032">
            <a:off x="1519731" y="1483104"/>
            <a:ext cx="897808" cy="7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11">
            <a:off x="2001110" y="1503335"/>
            <a:ext cx="849563" cy="7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032">
            <a:off x="2434615" y="1461071"/>
            <a:ext cx="897808" cy="7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11">
            <a:off x="2915994" y="1481302"/>
            <a:ext cx="849563" cy="7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032">
            <a:off x="5083822" y="1408709"/>
            <a:ext cx="897808" cy="7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11">
            <a:off x="5565201" y="1428940"/>
            <a:ext cx="849563" cy="7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032">
            <a:off x="6933750" y="1392210"/>
            <a:ext cx="897808" cy="7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11">
            <a:off x="7415129" y="1412441"/>
            <a:ext cx="849563" cy="7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032">
            <a:off x="4212860" y="1435760"/>
            <a:ext cx="897808" cy="7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11">
            <a:off x="4694239" y="1455991"/>
            <a:ext cx="849563" cy="7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032">
            <a:off x="5998335" y="1392210"/>
            <a:ext cx="897808" cy="7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11">
            <a:off x="6479714" y="1412441"/>
            <a:ext cx="849563" cy="7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032">
            <a:off x="3399045" y="1440169"/>
            <a:ext cx="897808" cy="7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11">
            <a:off x="3855446" y="1428940"/>
            <a:ext cx="849563" cy="7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699">
            <a:off x="7867858" y="1393393"/>
            <a:ext cx="849563" cy="71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39" y="1463910"/>
            <a:ext cx="699700" cy="6824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06" y="2625633"/>
            <a:ext cx="775167" cy="829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264" y="3860702"/>
            <a:ext cx="813451" cy="114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387" y="4885509"/>
            <a:ext cx="1257205" cy="14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Dora and Eva are planting bulbs.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They have 76 bulbs altogether.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Dora plants her bulbs in rows of 8 and has 4 left over.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Eva plants her bulbs in rows of 10 and has 2 left over.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bulbs do they each have?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091307" y="1859447"/>
            <a:ext cx="627017" cy="56170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6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Dora says Mo’s tower is 3 times taller than her tower.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 says his tower is 12 times taller than Dora’s tower.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Who do you agree with?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why?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8820" y="5434951"/>
            <a:ext cx="145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Dora’s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tower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7026" y="5434951"/>
            <a:ext cx="134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Mo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’s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</a:rPr>
              <a:t>tower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4647277"/>
            <a:ext cx="544095" cy="768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22" y="4650377"/>
            <a:ext cx="576520" cy="814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22" y="4358647"/>
            <a:ext cx="576520" cy="814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22" y="4076532"/>
            <a:ext cx="576520" cy="814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22" y="3784802"/>
            <a:ext cx="576520" cy="814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4381550"/>
            <a:ext cx="544095" cy="768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4104151"/>
            <a:ext cx="544095" cy="7686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3838424"/>
            <a:ext cx="544095" cy="768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3570487"/>
            <a:ext cx="544095" cy="768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3304760"/>
            <a:ext cx="544095" cy="768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3027361"/>
            <a:ext cx="544095" cy="7686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2761634"/>
            <a:ext cx="544095" cy="7686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2490071"/>
            <a:ext cx="544095" cy="768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2224344"/>
            <a:ext cx="544095" cy="7686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1946945"/>
            <a:ext cx="544095" cy="768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82" y="1681218"/>
            <a:ext cx="544095" cy="7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In a playground there are 3 times as many girls as boys.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are 30 girls.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Label and complete the bar model to help you work out how many boys there are in the playground.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0340" y="3368389"/>
            <a:ext cx="1080007" cy="7336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0340" y="4317297"/>
            <a:ext cx="1080007" cy="7336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0347" y="4317297"/>
            <a:ext cx="1080007" cy="7336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0354" y="4317297"/>
            <a:ext cx="1080007" cy="7336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78320" y="3950460"/>
            <a:ext cx="1080007" cy="7336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 box contains some counters.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are twice as many green counters as pink counters.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There are 18 counters in total.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pink counters are there? 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091307" y="1859447"/>
            <a:ext cx="627017" cy="561703"/>
          </a:xfrm>
          <a:prstGeom prst="ellipse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91307" y="3001552"/>
            <a:ext cx="1080007" cy="7336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57805" y="1868797"/>
            <a:ext cx="627017" cy="56170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3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8710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Eva chooses a snack and a drink.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could she have chosen?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many different possibilities are there?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_____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_____     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There are _____ possibilities.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many of the ways contain an apple?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8710077"/>
              </a:xfrm>
              <a:prstGeom prst="rect">
                <a:avLst/>
              </a:prstGeom>
              <a:blipFill>
                <a:blip r:embed="rId3"/>
                <a:stretch>
                  <a:fillRect l="-1590" t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/>
          <p:nvPr/>
        </p:nvSpPr>
        <p:spPr>
          <a:xfrm>
            <a:off x="10091307" y="1859447"/>
            <a:ext cx="627017" cy="56170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91307" y="3001552"/>
            <a:ext cx="1080007" cy="7336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19" y="1698199"/>
            <a:ext cx="599403" cy="577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83" y="1387585"/>
            <a:ext cx="463329" cy="654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80" y="1510157"/>
            <a:ext cx="949600" cy="693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27" y="1725728"/>
            <a:ext cx="492247" cy="695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12" y="1931906"/>
            <a:ext cx="618903" cy="874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976" y="2060578"/>
            <a:ext cx="697446" cy="795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92" y="1442941"/>
            <a:ext cx="436433" cy="543928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88" y="1559863"/>
            <a:ext cx="625796" cy="86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Jack has some jumpers and pairs of trousers.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can make 15 different outfits.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jumpers could he have and how many pairs of trousers could he have?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82" y="1841490"/>
            <a:ext cx="747884" cy="1311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782" y="3283223"/>
            <a:ext cx="894323" cy="832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870" y="1841490"/>
            <a:ext cx="747884" cy="1311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58" y="1841490"/>
            <a:ext cx="747884" cy="1311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046" y="1841490"/>
            <a:ext cx="747884" cy="1311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002" y="1841490"/>
            <a:ext cx="747884" cy="1311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090" y="1841490"/>
            <a:ext cx="747884" cy="1311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561" y="3283222"/>
            <a:ext cx="894323" cy="832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340" y="3283222"/>
            <a:ext cx="894323" cy="832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274" y="3283222"/>
            <a:ext cx="894323" cy="8322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053" y="3283221"/>
            <a:ext cx="894323" cy="832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832" y="3283221"/>
            <a:ext cx="894323" cy="8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40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True or false?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293209"/>
              </a:xfrm>
              <a:prstGeom prst="rect">
                <a:avLst/>
              </a:prstGeom>
              <a:blipFill>
                <a:blip r:embed="rId3"/>
                <a:stretch>
                  <a:fillRect l="-2725" t="-3333" b="-4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9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find three different ways to complete each number sentence?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____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 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____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4 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____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&lt; 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____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4 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8 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____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8 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____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8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539430"/>
              </a:xfrm>
              <a:prstGeom prst="rect">
                <a:avLst/>
              </a:prstGeom>
              <a:blipFill>
                <a:blip r:embed="rId3"/>
                <a:stretch>
                  <a:fillRect l="-1590" t="-1897" b="-3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5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Mo correct?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answer.</a:t>
            </a:r>
          </a:p>
        </p:txBody>
      </p:sp>
      <p:pic>
        <p:nvPicPr>
          <p:cNvPr id="4" name="Picture 3" descr="C:\Users\staff\Downloads\images\face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549" y="2377439"/>
            <a:ext cx="1540140" cy="12409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3293209" y="1103810"/>
            <a:ext cx="4789102" cy="2246811"/>
          </a:xfrm>
          <a:prstGeom prst="wedgeRoundRectCallout">
            <a:avLst>
              <a:gd name="adj1" fmla="val -70602"/>
              <a:gd name="adj2" fmla="val 35491"/>
              <a:gd name="adj3" fmla="val 16667"/>
            </a:avLst>
          </a:prstGeom>
          <a:solidFill>
            <a:srgbClr val="00B050">
              <a:alpha val="2000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+mn-cs"/>
              </a:rPr>
              <a:t>I know that when multiplying 3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+mn-cs"/>
              </a:rPr>
              <a:t>by 40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+mn-cs"/>
              </a:rPr>
              <a:t>, 40 is ten times bigger than 4, so my answer will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cs typeface="+mn-cs"/>
              </a:rPr>
              <a:t>be ten times bigger than 3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×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Cambria Math" panose="02040503050406030204" pitchFamily="18" charset="0"/>
                <a:cs typeface="+mn-cs"/>
              </a:rPr>
              <a:t>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7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Rosie has 240 cakes to sell.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She puts the same number of cakes in each box and has no cakes left over.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of these boxes could she use?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77" y="2742778"/>
            <a:ext cx="2183967" cy="1874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18" y="2742778"/>
            <a:ext cx="2183967" cy="1874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9" y="2742778"/>
            <a:ext cx="2183967" cy="1874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00" y="2742778"/>
            <a:ext cx="2183967" cy="1874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77" y="4210710"/>
            <a:ext cx="2183967" cy="18742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18" y="4210710"/>
            <a:ext cx="2183967" cy="1874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9" y="4210710"/>
            <a:ext cx="2183967" cy="18742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00" y="4210710"/>
            <a:ext cx="2183967" cy="1874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06220" y="3589361"/>
            <a:ext cx="7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3490" y="3589361"/>
            <a:ext cx="7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2</a:t>
            </a:r>
            <a:r>
              <a:rPr lang="en-GB" sz="2800" dirty="0" smtClean="0">
                <a:latin typeface="Gill Sans MT" panose="020B0502020104020203" pitchFamily="34" charset="0"/>
              </a:rPr>
              <a:t>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0760" y="3589361"/>
            <a:ext cx="7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3</a:t>
            </a:r>
            <a:r>
              <a:rPr lang="en-GB" sz="2800" dirty="0" smtClean="0">
                <a:latin typeface="Gill Sans MT" panose="020B0502020104020203" pitchFamily="34" charset="0"/>
              </a:rPr>
              <a:t>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8031" y="3589361"/>
            <a:ext cx="7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4</a:t>
            </a:r>
            <a:r>
              <a:rPr lang="en-GB" sz="2800" dirty="0" smtClean="0">
                <a:latin typeface="Gill Sans MT" panose="020B0502020104020203" pitchFamily="34" charset="0"/>
              </a:rPr>
              <a:t>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6220" y="5052239"/>
            <a:ext cx="7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5</a:t>
            </a:r>
            <a:r>
              <a:rPr lang="en-GB" sz="2800" dirty="0" smtClean="0">
                <a:latin typeface="Gill Sans MT" panose="020B0502020104020203" pitchFamily="34" charset="0"/>
              </a:rPr>
              <a:t>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3490" y="5052239"/>
            <a:ext cx="7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6</a:t>
            </a:r>
            <a:r>
              <a:rPr lang="en-GB" sz="2800" dirty="0" smtClean="0">
                <a:latin typeface="Gill Sans MT" panose="020B0502020104020203" pitchFamily="34" charset="0"/>
              </a:rPr>
              <a:t>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80760" y="5052239"/>
            <a:ext cx="7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ill Sans MT" panose="020B0502020104020203" pitchFamily="34" charset="0"/>
              </a:rPr>
              <a:t>8</a:t>
            </a:r>
            <a:r>
              <a:rPr lang="en-GB" sz="2800" dirty="0" smtClean="0">
                <a:latin typeface="Gill Sans MT" panose="020B0502020104020203" pitchFamily="34" charset="0"/>
              </a:rPr>
              <a:t>0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36143" y="5052239"/>
            <a:ext cx="861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Gill Sans MT" panose="020B0502020104020203" pitchFamily="34" charset="0"/>
              </a:rPr>
              <a:t>100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2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108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40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True or false?</a:t>
                </a:r>
              </a:p>
              <a:p>
                <a:pPr lvl="0">
                  <a:defRPr/>
                </a:pPr>
                <a:endParaRPr lang="en-GB" sz="9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9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9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endParaRPr lang="en-GB" sz="14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54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5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sz="54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30 = 3 </a:t>
                </a:r>
                <a14:m>
                  <m:oMath xmlns:m="http://schemas.openxmlformats.org/officeDocument/2006/math">
                    <m:r>
                      <a:rPr lang="en-GB" sz="5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GB" sz="54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50</a:t>
                </a:r>
              </a:p>
              <a:p>
                <a:pPr lvl="0">
                  <a:defRPr/>
                </a:pPr>
                <a:endParaRPr lang="en-GB" sz="16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Prove it.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108817"/>
              </a:xfrm>
              <a:prstGeom prst="rect">
                <a:avLst/>
              </a:prstGeom>
              <a:blipFill>
                <a:blip r:embed="rId3"/>
                <a:stretch>
                  <a:fillRect l="-2725" t="-2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221806" y="1903349"/>
            <a:ext cx="5279132" cy="1033945"/>
          </a:xfrm>
          <a:prstGeom prst="roundRect">
            <a:avLst/>
          </a:prstGeom>
          <a:solidFill>
            <a:srgbClr val="00B0F0">
              <a:alpha val="20000"/>
            </a:srgb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90" y="1628767"/>
            <a:ext cx="1903399" cy="1049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990" y="2917761"/>
            <a:ext cx="832244" cy="81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23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Alex completes the calculation: 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43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2  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spot her mistake?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231654"/>
              </a:xfrm>
              <a:prstGeom prst="rect">
                <a:avLst/>
              </a:prstGeom>
              <a:blipFill>
                <a:blip r:embed="rId3"/>
                <a:stretch>
                  <a:fillRect l="-1590" t="-2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3165239"/>
                  </p:ext>
                </p:extLst>
              </p:nvPr>
            </p:nvGraphicFramePr>
            <p:xfrm>
              <a:off x="3893768" y="3220311"/>
              <a:ext cx="2261340" cy="32591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37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37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7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3187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T</a:t>
                          </a:r>
                          <a:endParaRPr lang="en-GB" sz="24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O</a:t>
                          </a:r>
                          <a:endParaRPr lang="en-GB" sz="24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4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3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2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6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/>
                                    <a:ea typeface="Cambria Math"/>
                                    <a:cs typeface="Bariol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8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1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4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3165239"/>
                  </p:ext>
                </p:extLst>
              </p:nvPr>
            </p:nvGraphicFramePr>
            <p:xfrm>
              <a:off x="3893768" y="3220311"/>
              <a:ext cx="2261340" cy="325912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537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37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537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3187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T</a:t>
                          </a:r>
                          <a:endParaRPr lang="en-GB" sz="24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O</a:t>
                          </a:r>
                          <a:endParaRPr lang="en-GB" sz="24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4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3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" t="-198889" r="-202419" b="-31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2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6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" t="-402247" r="-202419" b="-1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8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3187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1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4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55" y="1540982"/>
            <a:ext cx="832244" cy="811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48" y="2520468"/>
            <a:ext cx="813451" cy="79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 completes the same calculation as Alex.</a:t>
            </a:r>
            <a:endParaRPr lang="en-GB" sz="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spot and explain his mistake?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555" y="1540982"/>
            <a:ext cx="832244" cy="811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48" y="2520468"/>
            <a:ext cx="813451" cy="793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3104068"/>
                  </p:ext>
                </p:extLst>
              </p:nvPr>
            </p:nvGraphicFramePr>
            <p:xfrm>
              <a:off x="3777717" y="2349212"/>
              <a:ext cx="2493441" cy="29501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11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1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11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37538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T</a:t>
                          </a:r>
                          <a:endParaRPr lang="en-GB" sz="24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O</a:t>
                          </a:r>
                          <a:endParaRPr lang="en-GB" sz="24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7538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4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3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75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2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37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8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0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6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3104068"/>
                  </p:ext>
                </p:extLst>
              </p:nvPr>
            </p:nvGraphicFramePr>
            <p:xfrm>
              <a:off x="3777717" y="2349212"/>
              <a:ext cx="2493441" cy="29501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311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11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11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37538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T</a:t>
                          </a:r>
                          <a:endParaRPr lang="en-GB" sz="24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b="1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O</a:t>
                          </a:r>
                          <a:endParaRPr lang="en-GB" sz="2400" b="1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7538"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4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3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75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30" t="-201653" r="-201460" b="-10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2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375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8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0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400" dirty="0" smtClean="0">
                              <a:latin typeface="Gill Sans MT" panose="020B0502020104020203" pitchFamily="34" charset="0"/>
                              <a:ea typeface="Bariol" charset="0"/>
                              <a:cs typeface="Bariol" charset="0"/>
                            </a:rPr>
                            <a:t>6</a:t>
                          </a:r>
                          <a:endParaRPr lang="en-GB" sz="2400" dirty="0">
                            <a:latin typeface="Gill Sans MT" panose="020B0502020104020203" pitchFamily="34" charset="0"/>
                            <a:ea typeface="Bariol" charset="0"/>
                            <a:cs typeface="Bariol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2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C0BC-C241-46AF-963C-CBDED36083B0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522d4c35-b548-4432-90ae-af4376e1c4b4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1930</TotalTime>
  <Words>793</Words>
  <Application>Microsoft Office PowerPoint</Application>
  <PresentationFormat>A4 Paper (210x297 mm)</PresentationFormat>
  <Paragraphs>340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Bariol</vt:lpstr>
      <vt:lpstr>Calibri</vt:lpstr>
      <vt:lpstr>Calibri Light</vt:lpstr>
      <vt:lpstr>Cambria Math</vt:lpstr>
      <vt:lpstr>Gill Sans MT</vt:lpstr>
      <vt:lpstr>Times New Roman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James Clegg</cp:lastModifiedBy>
  <cp:revision>91</cp:revision>
  <dcterms:created xsi:type="dcterms:W3CDTF">2019-02-04T08:17:32Z</dcterms:created>
  <dcterms:modified xsi:type="dcterms:W3CDTF">2019-10-15T08:42:47Z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