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33"/>
  </p:notesMasterIdLst>
  <p:sldIdLst>
    <p:sldId id="271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1" r:id="rId22"/>
    <p:sldId id="452" r:id="rId23"/>
    <p:sldId id="453" r:id="rId24"/>
    <p:sldId id="454" r:id="rId25"/>
    <p:sldId id="455" r:id="rId26"/>
    <p:sldId id="456" r:id="rId27"/>
    <p:sldId id="457" r:id="rId28"/>
    <p:sldId id="458" r:id="rId29"/>
    <p:sldId id="459" r:id="rId30"/>
    <p:sldId id="460" r:id="rId31"/>
    <p:sldId id="461" r:id="rId3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>
        <p:scale>
          <a:sx n="71" d="100"/>
          <a:sy n="71" d="100"/>
        </p:scale>
        <p:origin x="402" y="5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/>
            </a:solidFill>
            <a:ln w="508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C4-4CA4-B0BB-5E3E3A834F9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C4-4CA4-B0BB-5E3E3A834F91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C4-4CA4-B0BB-5E3E3A834F91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C4-4CA4-B0BB-5E3E3A834F91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C4-4CA4-B0BB-5E3E3A834F91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6C4-4CA4-B0BB-5E3E3A834F9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6C4-4CA4-B0BB-5E3E3A834F91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508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6C4-4CA4-B0BB-5E3E3A834F91}"/>
              </c:ext>
            </c:extLst>
          </c:dPt>
          <c:cat>
            <c:strRef>
              <c:f>Sheet1!$A$2:$A$9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6C4-4CA4-B0BB-5E3E3A834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598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960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415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4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45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631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863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578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224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220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7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499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957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622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9321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798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3306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891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68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6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55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513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95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028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12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1FB06-1D9B-4317-BE37-4218AB7856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4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4904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4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Fractions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has more? Explain why.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ular Callout 3"/>
              <p:cNvSpPr/>
              <p:nvPr/>
            </p:nvSpPr>
            <p:spPr>
              <a:xfrm>
                <a:off x="3436186" y="2185322"/>
                <a:ext cx="2721479" cy="1011456"/>
              </a:xfrm>
              <a:prstGeom prst="wedgeRoundRectCallout">
                <a:avLst>
                  <a:gd name="adj1" fmla="val -83664"/>
                  <a:gd name="adj2" fmla="val 22796"/>
                  <a:gd name="adj3" fmla="val 16667"/>
                </a:avLst>
              </a:prstGeom>
              <a:solidFill>
                <a:srgbClr val="FFC000">
                  <a:alpha val="36078"/>
                </a:srgbClr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I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Times New Roman" charset="0"/>
                    <a:cs typeface="Times New Roman" charset="0"/>
                  </a:rPr>
                  <a:t> of £8</a:t>
                </a:r>
                <a:endParaRPr lang="en-GB" sz="20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186" y="2185322"/>
                <a:ext cx="2721479" cy="1011456"/>
              </a:xfrm>
              <a:prstGeom prst="wedgeRoundRectCallout">
                <a:avLst>
                  <a:gd name="adj1" fmla="val -83664"/>
                  <a:gd name="adj2" fmla="val 22796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ular Callout 5"/>
              <p:cNvSpPr/>
              <p:nvPr/>
            </p:nvSpPr>
            <p:spPr>
              <a:xfrm>
                <a:off x="2858566" y="4561208"/>
                <a:ext cx="2342688" cy="1034951"/>
              </a:xfrm>
              <a:prstGeom prst="wedgeRoundRectCallout">
                <a:avLst>
                  <a:gd name="adj1" fmla="val 84625"/>
                  <a:gd name="adj2" fmla="val -19178"/>
                  <a:gd name="adj3" fmla="val 16667"/>
                </a:avLst>
              </a:prstGeom>
              <a:solidFill>
                <a:srgbClr val="00B050">
                  <a:alpha val="36078"/>
                </a:srgbClr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I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Times New Roman" charset="0"/>
                    <a:cs typeface="Times New Roman" charset="0"/>
                  </a:rPr>
                  <a:t> of £6</a:t>
                </a:r>
                <a:endParaRPr lang="en-GB" sz="20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566" y="4561208"/>
                <a:ext cx="2342688" cy="1034951"/>
              </a:xfrm>
              <a:prstGeom prst="wedgeRoundRectCallout">
                <a:avLst>
                  <a:gd name="adj1" fmla="val 84625"/>
                  <a:gd name="adj2" fmla="val -19178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C:\Users\User\Documents\Schemes of Learning\images\girl_1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429" r="645" b="32877"/>
          <a:stretch/>
        </p:blipFill>
        <p:spPr bwMode="auto">
          <a:xfrm>
            <a:off x="6022044" y="3891380"/>
            <a:ext cx="1574798" cy="11873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C:\Users\User\Documents\Schemes of Learning\images\girl_3.pn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6" t="21689" r="12257" b="19863"/>
          <a:stretch/>
        </p:blipFill>
        <p:spPr bwMode="auto">
          <a:xfrm>
            <a:off x="1132817" y="1804889"/>
            <a:ext cx="1407561" cy="1417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57665" y="5216983"/>
            <a:ext cx="143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42713" y="3229892"/>
            <a:ext cx="987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82641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697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2519420062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1443388891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3585393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12" name="Right Brace 11"/>
          <p:cNvSpPr/>
          <p:nvPr/>
        </p:nvSpPr>
        <p:spPr>
          <a:xfrm rot="5400000">
            <a:off x="11447689" y="194194"/>
            <a:ext cx="267534" cy="29747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says,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 Explain why.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975" y="1654506"/>
            <a:ext cx="1596200" cy="245254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ular Callout 5"/>
              <p:cNvSpPr/>
              <p:nvPr/>
            </p:nvSpPr>
            <p:spPr>
              <a:xfrm>
                <a:off x="2975532" y="1775045"/>
                <a:ext cx="1756510" cy="2114715"/>
              </a:xfrm>
              <a:prstGeom prst="wedgeRoundRectCallout">
                <a:avLst>
                  <a:gd name="adj1" fmla="val -79889"/>
                  <a:gd name="adj2" fmla="val 18675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I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GB" sz="2800" dirty="0" smtClean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Times New Roman" charset="0"/>
                    <a:cs typeface="Times New Roman" charset="0"/>
                  </a:rPr>
                  <a:t>because I have 4 marbles.</a:t>
                </a:r>
                <a:endParaRPr lang="en-GB" sz="20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532" y="1775045"/>
                <a:ext cx="1756510" cy="2114715"/>
              </a:xfrm>
              <a:prstGeom prst="wedgeRoundRectCallout">
                <a:avLst>
                  <a:gd name="adj1" fmla="val -79889"/>
                  <a:gd name="adj2" fmla="val 18675"/>
                  <a:gd name="adj3" fmla="val 16667"/>
                </a:avLst>
              </a:prstGeom>
              <a:blipFill>
                <a:blip r:embed="rId4"/>
                <a:stretch>
                  <a:fillRect r="-3655" b="-568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5287914" y="1879001"/>
            <a:ext cx="817582" cy="788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6150072" y="1879001"/>
            <a:ext cx="796067" cy="7960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6946139" y="1886172"/>
            <a:ext cx="817582" cy="788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7808297" y="1886172"/>
            <a:ext cx="796067" cy="7960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5287914" y="2682238"/>
            <a:ext cx="817582" cy="788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6150072" y="2682238"/>
            <a:ext cx="796067" cy="7960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6946139" y="2689409"/>
            <a:ext cx="817582" cy="7888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7808297" y="2689409"/>
            <a:ext cx="796067" cy="7960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5287914" y="3485475"/>
            <a:ext cx="817582" cy="7888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6150072" y="3485475"/>
            <a:ext cx="796067" cy="7960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6946139" y="3492646"/>
            <a:ext cx="817582" cy="7888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7808297" y="3492646"/>
            <a:ext cx="796067" cy="7960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5287914" y="4288712"/>
            <a:ext cx="817582" cy="7888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6150072" y="4288712"/>
            <a:ext cx="796067" cy="7960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6946139" y="4295883"/>
            <a:ext cx="817582" cy="7888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7808297" y="4295883"/>
            <a:ext cx="796067" cy="79606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5287914" y="1082935"/>
            <a:ext cx="817582" cy="78889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6150072" y="1082935"/>
            <a:ext cx="796067" cy="79606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24122" r="49434" b="19662"/>
          <a:stretch/>
        </p:blipFill>
        <p:spPr>
          <a:xfrm>
            <a:off x="6946139" y="1090106"/>
            <a:ext cx="817582" cy="78889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9" t="23616" r="7081" b="19658"/>
          <a:stretch/>
        </p:blipFill>
        <p:spPr>
          <a:xfrm>
            <a:off x="7808297" y="1090106"/>
            <a:ext cx="796067" cy="796066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5201254" y="4281541"/>
            <a:ext cx="3480167" cy="81040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34038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697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2519420062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1443388891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3585393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28" name="Right Brace 27"/>
          <p:cNvSpPr/>
          <p:nvPr/>
        </p:nvSpPr>
        <p:spPr>
          <a:xfrm rot="5400000">
            <a:off x="11447689" y="194194"/>
            <a:ext cx="267534" cy="29747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9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669665"/>
                <a:ext cx="8056280" cy="5524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has two ribbons.  He cuts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from each ribbon.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of ribbon A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of ribbon B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long were Mo’s whole pieces of ribbon?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ribbon was the longest? How much longer? </a:t>
                </a: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669665"/>
                <a:ext cx="8056280" cy="5524205"/>
              </a:xfrm>
              <a:prstGeom prst="rect">
                <a:avLst/>
              </a:prstGeom>
              <a:blipFill>
                <a:blip r:embed="rId3"/>
                <a:stretch>
                  <a:fillRect l="-1590" b="-2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668103" y="3509661"/>
            <a:ext cx="2062534" cy="519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" name="TextBox 5"/>
          <p:cNvSpPr txBox="1"/>
          <p:nvPr/>
        </p:nvSpPr>
        <p:spPr>
          <a:xfrm>
            <a:off x="3768796" y="1616315"/>
            <a:ext cx="2675398" cy="477054"/>
          </a:xfrm>
          <a:prstGeom prst="rect">
            <a:avLst/>
          </a:prstGeom>
          <a:solidFill>
            <a:schemeClr val="bg1"/>
          </a:solidFill>
        </p:spPr>
        <p:txBody>
          <a:bodyPr wrap="square" tIns="0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5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61325" y="2209319"/>
            <a:ext cx="2704282" cy="52264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8" name="TextBox 7"/>
          <p:cNvSpPr txBox="1"/>
          <p:nvPr/>
        </p:nvSpPr>
        <p:spPr>
          <a:xfrm>
            <a:off x="3620594" y="4178499"/>
            <a:ext cx="2241384" cy="477054"/>
          </a:xfrm>
          <a:prstGeom prst="rect">
            <a:avLst/>
          </a:prstGeom>
          <a:solidFill>
            <a:schemeClr val="bg1"/>
          </a:solidFill>
        </p:spPr>
        <p:txBody>
          <a:bodyPr wrap="square" tIns="0" rtlCol="0">
            <a:spAutoFit/>
          </a:bodyPr>
          <a:lstStyle/>
          <a:p>
            <a:pPr algn="ctr"/>
            <a:r>
              <a:rPr lang="en-GB" sz="2800" dirty="0">
                <a:latin typeface="Gill Sans MT" panose="020B0502020104020203" pitchFamily="34" charset="0"/>
              </a:rPr>
              <a:t>4</a:t>
            </a:r>
            <a:r>
              <a:rPr lang="en-GB" sz="2800" dirty="0" smtClean="0">
                <a:latin typeface="Gill Sans MT" panose="020B0502020104020203" pitchFamily="34" charset="0"/>
              </a:rPr>
              <a:t> cm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61325" y="4160496"/>
            <a:ext cx="2076090" cy="0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90209" y="2093369"/>
            <a:ext cx="2675398" cy="0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34038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697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2519420062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1443388891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3585393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12" name="Right Brace 11"/>
          <p:cNvSpPr/>
          <p:nvPr/>
        </p:nvSpPr>
        <p:spPr>
          <a:xfrm rot="5400000">
            <a:off x="11447689" y="194194"/>
            <a:ext cx="267534" cy="29747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3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says,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Explain your reasoning.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168695" y="1704724"/>
            <a:ext cx="4453373" cy="1548955"/>
          </a:xfrm>
          <a:prstGeom prst="wedgeRoundRectCallout">
            <a:avLst>
              <a:gd name="adj1" fmla="val -66226"/>
              <a:gd name="adj2" fmla="val 55089"/>
              <a:gd name="adj3" fmla="val 16667"/>
            </a:avLst>
          </a:prstGeom>
          <a:solidFill>
            <a:srgbClr val="FFC000">
              <a:alpha val="32549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I have one third of a pizza because I have one slice and there are three slices left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.</a:t>
            </a:r>
            <a:r>
              <a:rPr lang="en-GB" sz="2800" dirty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6" name="Picture 5" descr="C:\Users\bethanyp\AppData\Local\Temp\Rar$DIa0.909\girl_4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11" b="16038"/>
          <a:stretch/>
        </p:blipFill>
        <p:spPr bwMode="auto">
          <a:xfrm>
            <a:off x="1914798" y="2163024"/>
            <a:ext cx="1690551" cy="17427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7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228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Alex, Annie and Whitney each show a piece of ribbon.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Whitney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her whole ribbon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Alex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her whole ribbon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</a:p>
              <a:p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Annie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her whole ribbon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Whose whole piece is the longest? </a:t>
                </a: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Whose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the shortest? </a:t>
                </a: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why.</a:t>
                </a:r>
              </a:p>
              <a:p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228500"/>
              </a:xfrm>
              <a:prstGeom prst="rect">
                <a:avLst/>
              </a:prstGeom>
              <a:blipFill>
                <a:blip r:embed="rId3"/>
                <a:stretch>
                  <a:fillRect l="-1590" t="-1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r="18512" b="69914"/>
          <a:stretch/>
        </p:blipFill>
        <p:spPr>
          <a:xfrm>
            <a:off x="6794172" y="1593779"/>
            <a:ext cx="2387542" cy="63200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" t="37072" r="19606" b="35423"/>
          <a:stretch/>
        </p:blipFill>
        <p:spPr>
          <a:xfrm>
            <a:off x="6794172" y="2723098"/>
            <a:ext cx="2387542" cy="59345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2" r="20699"/>
          <a:stretch/>
        </p:blipFill>
        <p:spPr>
          <a:xfrm>
            <a:off x="6794172" y="3824288"/>
            <a:ext cx="2387542" cy="61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has a piece of ribbon.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cuts it into three equal parts.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third of the ribbon is 6 cm long.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long would half the ribbon be?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8915">
            <a:off x="6159069" y="1249491"/>
            <a:ext cx="1903381" cy="1314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9212" y="1791551"/>
            <a:ext cx="4075899" cy="91077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61080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596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991596">
                  <a:extLst>
                    <a:ext uri="{9D8B030D-6E8A-4147-A177-3AD203B41FA5}">
                      <a16:colId xmlns:a16="http://schemas.microsoft.com/office/drawing/2014/main" val="3784533490"/>
                    </a:ext>
                  </a:extLst>
                </a:gridCol>
                <a:gridCol w="991596">
                  <a:extLst>
                    <a:ext uri="{9D8B030D-6E8A-4147-A177-3AD203B41FA5}">
                      <a16:colId xmlns:a16="http://schemas.microsoft.com/office/drawing/2014/main" val="1139957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 rot="5400000">
            <a:off x="11447689" y="194194"/>
            <a:ext cx="267534" cy="29747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7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is thinking of a number.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third of his number is greater than 8 but smaller than 12.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his number be?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2537">
            <a:off x="5496774" y="863065"/>
            <a:ext cx="1972862" cy="136242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61080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596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991596">
                  <a:extLst>
                    <a:ext uri="{9D8B030D-6E8A-4147-A177-3AD203B41FA5}">
                      <a16:colId xmlns:a16="http://schemas.microsoft.com/office/drawing/2014/main" val="3784533490"/>
                    </a:ext>
                  </a:extLst>
                </a:gridCol>
                <a:gridCol w="991596">
                  <a:extLst>
                    <a:ext uri="{9D8B030D-6E8A-4147-A177-3AD203B41FA5}">
                      <a16:colId xmlns:a16="http://schemas.microsoft.com/office/drawing/2014/main" val="1139957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11447689" y="194194"/>
            <a:ext cx="267534" cy="29747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711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True or False?</a:t>
                </a:r>
              </a:p>
              <a:p>
                <a:endParaRPr lang="en-GB" sz="32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This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you shade the same shape so that it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?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711914"/>
              </a:xfrm>
              <a:prstGeom prst="rect">
                <a:avLst/>
              </a:prstGeom>
              <a:blipFill>
                <a:blip r:embed="rId3"/>
                <a:stretch>
                  <a:fillRect l="-2725" t="-2956" b="-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38662"/>
              </p:ext>
            </p:extLst>
          </p:nvPr>
        </p:nvGraphicFramePr>
        <p:xfrm>
          <a:off x="3855682" y="4613381"/>
          <a:ext cx="2337512" cy="1489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378">
                  <a:extLst>
                    <a:ext uri="{9D8B030D-6E8A-4147-A177-3AD203B41FA5}">
                      <a16:colId xmlns:a16="http://schemas.microsoft.com/office/drawing/2014/main" val="70159770"/>
                    </a:ext>
                  </a:extLst>
                </a:gridCol>
                <a:gridCol w="584378">
                  <a:extLst>
                    <a:ext uri="{9D8B030D-6E8A-4147-A177-3AD203B41FA5}">
                      <a16:colId xmlns:a16="http://schemas.microsoft.com/office/drawing/2014/main" val="274677769"/>
                    </a:ext>
                  </a:extLst>
                </a:gridCol>
                <a:gridCol w="584378">
                  <a:extLst>
                    <a:ext uri="{9D8B030D-6E8A-4147-A177-3AD203B41FA5}">
                      <a16:colId xmlns:a16="http://schemas.microsoft.com/office/drawing/2014/main" val="4051761652"/>
                    </a:ext>
                  </a:extLst>
                </a:gridCol>
                <a:gridCol w="584378">
                  <a:extLst>
                    <a:ext uri="{9D8B030D-6E8A-4147-A177-3AD203B41FA5}">
                      <a16:colId xmlns:a16="http://schemas.microsoft.com/office/drawing/2014/main" val="2301728123"/>
                    </a:ext>
                  </a:extLst>
                </a:gridCol>
              </a:tblGrid>
              <a:tr h="496447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297673"/>
                  </a:ext>
                </a:extLst>
              </a:tr>
              <a:tr h="496447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353915"/>
                  </a:ext>
                </a:extLst>
              </a:tr>
              <a:tr h="496447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8807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59888"/>
              </p:ext>
            </p:extLst>
          </p:nvPr>
        </p:nvGraphicFramePr>
        <p:xfrm>
          <a:off x="3855682" y="2042303"/>
          <a:ext cx="2337512" cy="1489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378">
                  <a:extLst>
                    <a:ext uri="{9D8B030D-6E8A-4147-A177-3AD203B41FA5}">
                      <a16:colId xmlns:a16="http://schemas.microsoft.com/office/drawing/2014/main" val="70159770"/>
                    </a:ext>
                  </a:extLst>
                </a:gridCol>
                <a:gridCol w="584378">
                  <a:extLst>
                    <a:ext uri="{9D8B030D-6E8A-4147-A177-3AD203B41FA5}">
                      <a16:colId xmlns:a16="http://schemas.microsoft.com/office/drawing/2014/main" val="274677769"/>
                    </a:ext>
                  </a:extLst>
                </a:gridCol>
                <a:gridCol w="584378">
                  <a:extLst>
                    <a:ext uri="{9D8B030D-6E8A-4147-A177-3AD203B41FA5}">
                      <a16:colId xmlns:a16="http://schemas.microsoft.com/office/drawing/2014/main" val="4051761652"/>
                    </a:ext>
                  </a:extLst>
                </a:gridCol>
                <a:gridCol w="584378">
                  <a:extLst>
                    <a:ext uri="{9D8B030D-6E8A-4147-A177-3AD203B41FA5}">
                      <a16:colId xmlns:a16="http://schemas.microsoft.com/office/drawing/2014/main" val="2301728123"/>
                    </a:ext>
                  </a:extLst>
                </a:gridCol>
              </a:tblGrid>
              <a:tr h="496447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297673"/>
                  </a:ext>
                </a:extLst>
              </a:tr>
              <a:tr h="496447"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353915"/>
                  </a:ext>
                </a:extLst>
              </a:tr>
              <a:tr h="496447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88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7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am thinking of a number.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3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third of my number is 12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will be greater, one half of my number or one quarter of my number?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cubes or a bar model to prove your answer.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9789" y="1106232"/>
            <a:ext cx="222260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GB" sz="115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says,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mistake might Alex have made?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ular Callout 3"/>
              <p:cNvSpPr/>
              <p:nvPr/>
            </p:nvSpPr>
            <p:spPr>
              <a:xfrm>
                <a:off x="1557697" y="1880079"/>
                <a:ext cx="2831424" cy="1406960"/>
              </a:xfrm>
              <a:prstGeom prst="wedgeRoundRectCallout">
                <a:avLst>
                  <a:gd name="adj1" fmla="val 74133"/>
                  <a:gd name="adj2" fmla="val 7528"/>
                  <a:gd name="adj3" fmla="val 16667"/>
                </a:avLst>
              </a:prstGeom>
              <a:solidFill>
                <a:schemeClr val="accent5">
                  <a:alpha val="20000"/>
                </a:schemeClr>
              </a:solidFill>
              <a:ln w="28575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I have shaded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charset="0"/>
                            <a:cs typeface="Times New Roman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effectLst/>
                            <a:latin typeface="Cambria Math" charset="0"/>
                            <a:ea typeface="Calibri" charset="0"/>
                            <a:cs typeface="Times New Roman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effectLst/>
                    <a:latin typeface="Gill Sans MT" panose="020B0502020104020203" pitchFamily="34" charset="0"/>
                    <a:ea typeface="Times New Roman" charset="0"/>
                    <a:cs typeface="Times New Roman" charset="0"/>
                  </a:rPr>
                  <a:t> of the shape.</a:t>
                </a:r>
                <a:endParaRPr lang="en-GB" sz="2000" dirty="0"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697" y="1880079"/>
                <a:ext cx="2831424" cy="1406960"/>
              </a:xfrm>
              <a:prstGeom prst="wedgeRoundRectCallout">
                <a:avLst>
                  <a:gd name="adj1" fmla="val 74133"/>
                  <a:gd name="adj2" fmla="val 7528"/>
                  <a:gd name="adj3" fmla="val 16667"/>
                </a:avLst>
              </a:prstGeom>
              <a:blipFill>
                <a:blip r:embed="rId3"/>
                <a:stretch>
                  <a:fillRect b="-1271"/>
                </a:stretch>
              </a:blipFill>
              <a:ln w="28575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7522" y="1104713"/>
            <a:ext cx="1779745" cy="240543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778132"/>
              </p:ext>
            </p:extLst>
          </p:nvPr>
        </p:nvGraphicFramePr>
        <p:xfrm>
          <a:off x="2440884" y="4226955"/>
          <a:ext cx="5051528" cy="743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882">
                  <a:extLst>
                    <a:ext uri="{9D8B030D-6E8A-4147-A177-3AD203B41FA5}">
                      <a16:colId xmlns:a16="http://schemas.microsoft.com/office/drawing/2014/main" val="70159770"/>
                    </a:ext>
                  </a:extLst>
                </a:gridCol>
                <a:gridCol w="1262882">
                  <a:extLst>
                    <a:ext uri="{9D8B030D-6E8A-4147-A177-3AD203B41FA5}">
                      <a16:colId xmlns:a16="http://schemas.microsoft.com/office/drawing/2014/main" val="274677769"/>
                    </a:ext>
                  </a:extLst>
                </a:gridCol>
                <a:gridCol w="1262882">
                  <a:extLst>
                    <a:ext uri="{9D8B030D-6E8A-4147-A177-3AD203B41FA5}">
                      <a16:colId xmlns:a16="http://schemas.microsoft.com/office/drawing/2014/main" val="4051761652"/>
                    </a:ext>
                  </a:extLst>
                </a:gridCol>
                <a:gridCol w="1262882">
                  <a:extLst>
                    <a:ext uri="{9D8B030D-6E8A-4147-A177-3AD203B41FA5}">
                      <a16:colId xmlns:a16="http://schemas.microsoft.com/office/drawing/2014/main" val="2301728123"/>
                    </a:ext>
                  </a:extLst>
                </a:gridCol>
              </a:tblGrid>
              <a:tr h="743501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29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1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Three children are splitting a square into equal parts.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Who has split the square into equal parts? 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 smtClean="0">
                <a:latin typeface="Gill Sans MT" panose="020B0502020104020203" pitchFamily="34" charset="0"/>
              </a:rPr>
              <a:t>Explain </a:t>
            </a:r>
            <a:r>
              <a:rPr lang="en-GB" sz="2800" dirty="0">
                <a:latin typeface="Gill Sans MT" panose="020B0502020104020203" pitchFamily="34" charset="0"/>
              </a:rPr>
              <a:t>why.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007" y="2015400"/>
            <a:ext cx="1747493" cy="180789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389990" y="3831282"/>
            <a:ext cx="1037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Teddy</a:t>
            </a:r>
          </a:p>
        </p:txBody>
      </p:sp>
      <p:sp>
        <p:nvSpPr>
          <p:cNvPr id="7" name="Rectangle 6"/>
          <p:cNvSpPr/>
          <p:nvPr/>
        </p:nvSpPr>
        <p:spPr>
          <a:xfrm>
            <a:off x="4625930" y="3831282"/>
            <a:ext cx="853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Alex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6367" y="3831282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Mo</a:t>
            </a:r>
            <a:endParaRPr lang="en-GB" sz="4800" dirty="0">
              <a:latin typeface="Gill Sans MT" panose="020B0502020104020203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691" y="2016391"/>
            <a:ext cx="1747493" cy="1807897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75" y="2004948"/>
            <a:ext cx="1747493" cy="1818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63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Sort the fractions into the table.</a:t>
            </a: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notice?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Are there any boxes in the table empty?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fraction could you write here?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25643" y="1918415"/>
            <a:ext cx="2623397" cy="1516771"/>
            <a:chOff x="5201254" y="2561212"/>
            <a:chExt cx="2059409" cy="1359125"/>
          </a:xfrm>
        </p:grpSpPr>
        <p:grpSp>
          <p:nvGrpSpPr>
            <p:cNvPr id="6" name="Group 5"/>
            <p:cNvGrpSpPr/>
            <p:nvPr/>
          </p:nvGrpSpPr>
          <p:grpSpPr>
            <a:xfrm>
              <a:off x="5201254" y="2561212"/>
              <a:ext cx="470903" cy="614470"/>
              <a:chOff x="5204120" y="5044488"/>
              <a:chExt cx="312417" cy="465975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5292423" y="5081815"/>
                    <a:ext cx="169489" cy="2905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056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71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6"/>
            <p:cNvGrpSpPr/>
            <p:nvPr/>
          </p:nvGrpSpPr>
          <p:grpSpPr>
            <a:xfrm>
              <a:off x="5730756" y="2561212"/>
              <a:ext cx="470903" cy="614470"/>
              <a:chOff x="5204120" y="5044488"/>
              <a:chExt cx="312417" cy="465975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292423" y="5081815"/>
                    <a:ext cx="169489" cy="2905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05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71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6260258" y="2561212"/>
              <a:ext cx="470903" cy="614470"/>
              <a:chOff x="5204120" y="5044488"/>
              <a:chExt cx="312417" cy="46597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292423" y="5081815"/>
                    <a:ext cx="169489" cy="29130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130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8571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Group 8"/>
            <p:cNvGrpSpPr/>
            <p:nvPr/>
          </p:nvGrpSpPr>
          <p:grpSpPr>
            <a:xfrm>
              <a:off x="6789760" y="2561212"/>
              <a:ext cx="470903" cy="614470"/>
              <a:chOff x="5204120" y="5044488"/>
              <a:chExt cx="312417" cy="465975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292423" y="5081815"/>
                    <a:ext cx="169489" cy="29004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004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71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oup 9"/>
            <p:cNvGrpSpPr/>
            <p:nvPr/>
          </p:nvGrpSpPr>
          <p:grpSpPr>
            <a:xfrm>
              <a:off x="6789759" y="3305867"/>
              <a:ext cx="470903" cy="614470"/>
              <a:chOff x="5204120" y="5044488"/>
              <a:chExt cx="312417" cy="465975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5292423" y="5081815"/>
                    <a:ext cx="169489" cy="29182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182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8571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Group 10"/>
            <p:cNvGrpSpPr/>
            <p:nvPr/>
          </p:nvGrpSpPr>
          <p:grpSpPr>
            <a:xfrm>
              <a:off x="5201254" y="3288820"/>
              <a:ext cx="470903" cy="614470"/>
              <a:chOff x="5204120" y="5044488"/>
              <a:chExt cx="312417" cy="465975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5292423" y="5081815"/>
                    <a:ext cx="169489" cy="28952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8952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71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" name="Group 11"/>
            <p:cNvGrpSpPr/>
            <p:nvPr/>
          </p:nvGrpSpPr>
          <p:grpSpPr>
            <a:xfrm>
              <a:off x="5730927" y="3288820"/>
              <a:ext cx="470903" cy="614470"/>
              <a:chOff x="5204120" y="5044488"/>
              <a:chExt cx="312417" cy="46597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292423" y="5081815"/>
                    <a:ext cx="169489" cy="29182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182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8571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" name="Group 12"/>
            <p:cNvGrpSpPr/>
            <p:nvPr/>
          </p:nvGrpSpPr>
          <p:grpSpPr>
            <a:xfrm>
              <a:off x="6263802" y="3288820"/>
              <a:ext cx="470903" cy="614470"/>
              <a:chOff x="5204120" y="5044488"/>
              <a:chExt cx="312417" cy="465975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5204120" y="5044488"/>
                <a:ext cx="312417" cy="465975"/>
              </a:xfrm>
              <a:prstGeom prst="roundRect">
                <a:avLst/>
              </a:prstGeom>
              <a:noFill/>
              <a:ln w="158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292423" y="5081815"/>
                    <a:ext cx="169489" cy="29004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2423" y="5081815"/>
                    <a:ext cx="169489" cy="29004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71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53366"/>
              </p:ext>
            </p:extLst>
          </p:nvPr>
        </p:nvGraphicFramePr>
        <p:xfrm>
          <a:off x="4554758" y="1387055"/>
          <a:ext cx="4695486" cy="356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162">
                  <a:extLst>
                    <a:ext uri="{9D8B030D-6E8A-4147-A177-3AD203B41FA5}">
                      <a16:colId xmlns:a16="http://schemas.microsoft.com/office/drawing/2014/main" val="70159770"/>
                    </a:ext>
                  </a:extLst>
                </a:gridCol>
                <a:gridCol w="1565162">
                  <a:extLst>
                    <a:ext uri="{9D8B030D-6E8A-4147-A177-3AD203B41FA5}">
                      <a16:colId xmlns:a16="http://schemas.microsoft.com/office/drawing/2014/main" val="274677769"/>
                    </a:ext>
                  </a:extLst>
                </a:gridCol>
                <a:gridCol w="1565162">
                  <a:extLst>
                    <a:ext uri="{9D8B030D-6E8A-4147-A177-3AD203B41FA5}">
                      <a16:colId xmlns:a16="http://schemas.microsoft.com/office/drawing/2014/main" val="4051761652"/>
                    </a:ext>
                  </a:extLst>
                </a:gridCol>
              </a:tblGrid>
              <a:tr h="49644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Fractions equal to one whole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Fractions less than one whole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297673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Unit fractions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35391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Gill Sans MT" panose="020B0502020104020203" pitchFamily="34" charset="0"/>
                        </a:rPr>
                        <a:t>Non-unit fractions</a:t>
                      </a:r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288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5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717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Tommy has a jar of 12 cookies. He gives half of them to Alex,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them to Mo.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Who gets the most cookies?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717813"/>
              </a:xfrm>
              <a:prstGeom prst="rect">
                <a:avLst/>
              </a:prstGeom>
              <a:blipFill>
                <a:blip r:embed="rId3"/>
                <a:stretch>
                  <a:fillRect l="-1590" t="-1803" b="-3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259" y="1878842"/>
            <a:ext cx="2100358" cy="203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1132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Using red and blue cubes, build two towers to convince me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are equal.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1132490"/>
              </a:xfrm>
              <a:prstGeom prst="rect">
                <a:avLst/>
              </a:prstGeom>
              <a:blipFill>
                <a:blip r:embed="rId3"/>
                <a:stretch>
                  <a:fillRect l="-1590" t="-5914" b="-59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2042" y="2908447"/>
            <a:ext cx="1257413" cy="1776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32277" y="3685437"/>
            <a:ext cx="1257413" cy="1776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3513" y="3571419"/>
            <a:ext cx="1257413" cy="1776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05" y="3022465"/>
            <a:ext cx="1245573" cy="17596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3704" y="3721428"/>
            <a:ext cx="1245573" cy="175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says: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</a:t>
            </a: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 do you think Whitney thinks this?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077467" y="1397727"/>
            <a:ext cx="3034443" cy="1155056"/>
          </a:xfrm>
          <a:prstGeom prst="wedgeRoundRectCallout">
            <a:avLst>
              <a:gd name="adj1" fmla="val -73934"/>
              <a:gd name="adj2" fmla="val 46945"/>
              <a:gd name="adj3" fmla="val 16667"/>
            </a:avLst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I have shaded a third of my shape.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72" y="1708943"/>
            <a:ext cx="1585258" cy="2237257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55515465"/>
              </p:ext>
            </p:extLst>
          </p:nvPr>
        </p:nvGraphicFramePr>
        <p:xfrm>
          <a:off x="3403912" y="2857341"/>
          <a:ext cx="4360357" cy="273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14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is using beanbags and hoops to find three quarters of 20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spot his mistake?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463622" y="5324630"/>
                <a:ext cx="1951175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of 20 = 14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22" y="5324630"/>
                <a:ext cx="1951175" cy="701602"/>
              </a:xfrm>
              <a:prstGeom prst="rect">
                <a:avLst/>
              </a:prstGeom>
              <a:blipFill>
                <a:blip r:embed="rId3"/>
                <a:stretch>
                  <a:fillRect r="-5625" b="-9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59" y="3055172"/>
            <a:ext cx="789276" cy="900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661" y="3028222"/>
            <a:ext cx="789276" cy="900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933" y="3401373"/>
            <a:ext cx="789276" cy="9004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35" y="3374423"/>
            <a:ext cx="789276" cy="9004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56" y="3725947"/>
            <a:ext cx="789276" cy="9004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113" y="3720624"/>
            <a:ext cx="789276" cy="9004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29" y="3059757"/>
            <a:ext cx="789276" cy="9004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72" y="3269733"/>
            <a:ext cx="789276" cy="900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086" y="3459261"/>
            <a:ext cx="789276" cy="9004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929" y="3669237"/>
            <a:ext cx="789276" cy="9004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869" y="3259678"/>
            <a:ext cx="789276" cy="9004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4" y="3503131"/>
            <a:ext cx="789276" cy="9004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226" y="3659182"/>
            <a:ext cx="789276" cy="9004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712" y="3137638"/>
            <a:ext cx="789276" cy="9004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499" y="3162607"/>
            <a:ext cx="789276" cy="9004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501" y="3135657"/>
            <a:ext cx="789276" cy="9004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773" y="3508808"/>
            <a:ext cx="789276" cy="9004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98" y="3439184"/>
            <a:ext cx="789276" cy="9004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573" y="3812962"/>
            <a:ext cx="789276" cy="90044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067" y="3487785"/>
            <a:ext cx="789276" cy="900442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514126" y="3028222"/>
            <a:ext cx="1688855" cy="16888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290966" y="3013435"/>
            <a:ext cx="1688855" cy="16888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099212" y="3036842"/>
            <a:ext cx="1688855" cy="16888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839231" y="3055172"/>
            <a:ext cx="1688855" cy="16888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ight Brace 28"/>
          <p:cNvSpPr/>
          <p:nvPr/>
        </p:nvSpPr>
        <p:spPr>
          <a:xfrm rot="5400000">
            <a:off x="3968334" y="2472108"/>
            <a:ext cx="365116" cy="527435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37625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697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2519420062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1443388891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3585393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31" name="Right Brace 30"/>
          <p:cNvSpPr/>
          <p:nvPr/>
        </p:nvSpPr>
        <p:spPr>
          <a:xfrm rot="5400000">
            <a:off x="11072018" y="569865"/>
            <a:ext cx="280978" cy="223689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Brace 31"/>
          <p:cNvSpPr/>
          <p:nvPr/>
        </p:nvSpPr>
        <p:spPr>
          <a:xfrm rot="16200000" flipV="1">
            <a:off x="11440966" y="-955251"/>
            <a:ext cx="280978" cy="29747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eats three-quarters of her sweets.</a:t>
            </a: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eats these sweets.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sweets does Eva have left?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83" y="2014740"/>
            <a:ext cx="1743841" cy="21157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25" y="3218455"/>
            <a:ext cx="1743841" cy="2115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480" y="3130801"/>
            <a:ext cx="1743841" cy="21157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44" y="1790571"/>
            <a:ext cx="1743841" cy="21157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313" y="1812780"/>
            <a:ext cx="1743841" cy="21157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1534">
            <a:off x="6812741" y="3311866"/>
            <a:ext cx="1743841" cy="2115751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541829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697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2519420062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1443388891"/>
                    </a:ext>
                  </a:extLst>
                </a:gridCol>
                <a:gridCol w="743697">
                  <a:extLst>
                    <a:ext uri="{9D8B030D-6E8A-4147-A177-3AD203B41FA5}">
                      <a16:colId xmlns:a16="http://schemas.microsoft.com/office/drawing/2014/main" val="3585393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12" name="Right Brace 11"/>
          <p:cNvSpPr/>
          <p:nvPr/>
        </p:nvSpPr>
        <p:spPr>
          <a:xfrm rot="5400000">
            <a:off x="11072018" y="569865"/>
            <a:ext cx="280978" cy="223689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/>
          <p:cNvSpPr/>
          <p:nvPr/>
        </p:nvSpPr>
        <p:spPr>
          <a:xfrm rot="16200000" flipV="1">
            <a:off x="11440966" y="-955251"/>
            <a:ext cx="280978" cy="29747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Look at this pattern.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/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would come next?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Write the next fraction and draw the representation.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would be the 8</a:t>
            </a:r>
            <a:r>
              <a:rPr lang="en-GB" sz="2800" baseline="30000" dirty="0">
                <a:solidFill>
                  <a:prstClr val="black"/>
                </a:solidFill>
                <a:latin typeface="Gill Sans MT" panose="020B0502020104020203" pitchFamily="34" charset="0"/>
              </a:rPr>
              <a:t>th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fraction in the pattern?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38675"/>
              </p:ext>
            </p:extLst>
          </p:nvPr>
        </p:nvGraphicFramePr>
        <p:xfrm>
          <a:off x="1283335" y="1505828"/>
          <a:ext cx="1845669" cy="592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18475"/>
              </p:ext>
            </p:extLst>
          </p:nvPr>
        </p:nvGraphicFramePr>
        <p:xfrm>
          <a:off x="1283335" y="2257962"/>
          <a:ext cx="1845669" cy="592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92537"/>
              </p:ext>
            </p:extLst>
          </p:nvPr>
        </p:nvGraphicFramePr>
        <p:xfrm>
          <a:off x="1283335" y="3061182"/>
          <a:ext cx="1845669" cy="592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56609"/>
              </p:ext>
            </p:extLst>
          </p:nvPr>
        </p:nvGraphicFramePr>
        <p:xfrm>
          <a:off x="1283335" y="3813316"/>
          <a:ext cx="1845669" cy="592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49571"/>
              </p:ext>
            </p:extLst>
          </p:nvPr>
        </p:nvGraphicFramePr>
        <p:xfrm>
          <a:off x="3388706" y="3813315"/>
          <a:ext cx="1845669" cy="592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434" y="902866"/>
            <a:ext cx="3781620" cy="60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and Whitney are counting in quarters.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is correct? Explain your answer.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240449" y="1663277"/>
            <a:ext cx="4890137" cy="1541395"/>
          </a:xfrm>
          <a:prstGeom prst="wedgeRoundRectCallout">
            <a:avLst>
              <a:gd name="adj1" fmla="val -60412"/>
              <a:gd name="adj2" fmla="val 19473"/>
              <a:gd name="adj3" fmla="val 16667"/>
            </a:avLst>
          </a:prstGeom>
          <a:solidFill>
            <a:schemeClr val="accent5">
              <a:alpha val="20000"/>
            </a:schemeClr>
          </a:solidFill>
          <a:ln w="28575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One quarter, two quarters, three quarters, four quarters</a:t>
            </a:r>
            <a:r>
              <a:rPr lang="en-US" sz="2800" dirty="0" smtClean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…</a:t>
            </a:r>
            <a:r>
              <a:rPr lang="en-GB" sz="2800" dirty="0" smtClean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 </a:t>
            </a:r>
            <a:endParaRPr lang="en-GB" sz="2800" dirty="0">
              <a:effectLst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750422" y="3644537"/>
            <a:ext cx="4627663" cy="1374424"/>
          </a:xfrm>
          <a:prstGeom prst="wedgeRoundRectCallout">
            <a:avLst>
              <a:gd name="adj1" fmla="val 64726"/>
              <a:gd name="adj2" fmla="val 9210"/>
              <a:gd name="adj3" fmla="val 16667"/>
            </a:avLst>
          </a:prstGeom>
          <a:solidFill>
            <a:srgbClr val="7030A0">
              <a:alpha val="20000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One quarter, one half, three quarters, one whole</a:t>
            </a:r>
            <a:r>
              <a:rPr lang="en-US" sz="2800" dirty="0" smtClean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…</a:t>
            </a:r>
            <a:r>
              <a:rPr lang="en-GB" sz="2800" dirty="0">
                <a:effectLst/>
                <a:latin typeface="Gill Sans MT" panose="020B0502020104020203" pitchFamily="34" charset="0"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97" y="967523"/>
            <a:ext cx="1707947" cy="2308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7383" y="3151367"/>
            <a:ext cx="1654768" cy="23353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0422" y="2681452"/>
            <a:ext cx="853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77383" y="4692762"/>
            <a:ext cx="143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434" y="902866"/>
            <a:ext cx="3781620" cy="60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2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How many different ways can you put these beanbags into equal groups?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90631" y="2158475"/>
            <a:ext cx="892968" cy="7485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75683" y="2433705"/>
            <a:ext cx="892968" cy="7485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27110" y="2158474"/>
            <a:ext cx="892968" cy="748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80626" y="2906991"/>
            <a:ext cx="892968" cy="7485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39117" y="3182222"/>
            <a:ext cx="892968" cy="7485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90631" y="4174145"/>
            <a:ext cx="892968" cy="7485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7329" y="5138461"/>
            <a:ext cx="892968" cy="748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8308" y="4507304"/>
            <a:ext cx="892968" cy="7485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79293" y="3655506"/>
            <a:ext cx="892968" cy="7485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70984" y="3807155"/>
            <a:ext cx="892968" cy="7485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1498" y="4508816"/>
            <a:ext cx="892968" cy="748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63221" y="5304187"/>
            <a:ext cx="892968" cy="7485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44" y="1026734"/>
            <a:ext cx="940295" cy="1328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985" y="2139993"/>
            <a:ext cx="1241612" cy="14164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44" y="3548590"/>
            <a:ext cx="1012720" cy="7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is the odd one out?</a:t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6818" y="2399133"/>
            <a:ext cx="2392188" cy="14118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3428" y="2399133"/>
            <a:ext cx="1463337" cy="1411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48" y="1880159"/>
            <a:ext cx="692817" cy="7793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136" y="1880159"/>
            <a:ext cx="692817" cy="7793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24" y="1880159"/>
            <a:ext cx="692817" cy="7793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913" y="1880159"/>
            <a:ext cx="692817" cy="77930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977587" y="1824899"/>
            <a:ext cx="1606436" cy="9433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769671" y="3376501"/>
                <a:ext cx="645790" cy="869040"/>
              </a:xfrm>
              <a:prstGeom prst="round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charset="0"/>
                              <a:cs typeface="Times New Roman" charset="0"/>
                            </a:rPr>
                          </m:ctrlPr>
                        </m:fPr>
                        <m:num>
                          <m:r>
                            <a:rPr lang="en-GB" sz="2800" i="1" kern="1200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 kern="1200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  <a:ea typeface="Times New Roman" charset="0"/>
                              <a:cs typeface="Times New Roman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effectLst/>
                  <a:latin typeface="Gill Sans MT" panose="020B0502020104020203" pitchFamily="34" charset="0"/>
                  <a:ea typeface="Times New Roman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671" y="3376501"/>
                <a:ext cx="645790" cy="86904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777978" y="4774667"/>
            <a:ext cx="1607407" cy="5788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kern="1200" dirty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One half</a:t>
            </a:r>
            <a:endParaRPr lang="en-GB" dirty="0">
              <a:effectLst/>
              <a:latin typeface="Gill Sans MT" panose="020B0502020104020203" pitchFamily="34" charset="0"/>
              <a:ea typeface="Times New Roman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413628" y="4121624"/>
            <a:ext cx="1720368" cy="17075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hord 17"/>
          <p:cNvSpPr/>
          <p:nvPr/>
        </p:nvSpPr>
        <p:spPr>
          <a:xfrm rot="5400000">
            <a:off x="5432965" y="4120085"/>
            <a:ext cx="1687320" cy="1706720"/>
          </a:xfrm>
          <a:prstGeom prst="chord">
            <a:avLst>
              <a:gd name="adj1" fmla="val 5386833"/>
              <a:gd name="adj2" fmla="val 1623231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12" y="736900"/>
            <a:ext cx="1609516" cy="16374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183" y="2239187"/>
            <a:ext cx="953974" cy="7454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0" t="5564" r="60478" b="49777"/>
          <a:stretch/>
        </p:blipFill>
        <p:spPr>
          <a:xfrm>
            <a:off x="10072183" y="3105077"/>
            <a:ext cx="841520" cy="9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says the shaded part of the shape does not show a half because there are four parts, not two equal parts.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Explain why.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3802830" y="2010225"/>
            <a:ext cx="2229724" cy="3628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rot="16200000">
            <a:off x="3749623" y="3190134"/>
            <a:ext cx="1103023" cy="23950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 rot="16200000">
            <a:off x="5548848" y="2660203"/>
            <a:ext cx="1131634" cy="12320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is asked to shade half of her shape.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This is what she shades.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she correct? Explain why.</a:t>
            </a:r>
          </a:p>
          <a:p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am thinking of a number. 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Half of my number is more than 10 but less than 15.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my number be?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1164"/>
              </p:ext>
            </p:extLst>
          </p:nvPr>
        </p:nvGraphicFramePr>
        <p:xfrm>
          <a:off x="5710867" y="1745549"/>
          <a:ext cx="3054474" cy="3225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158">
                  <a:extLst>
                    <a:ext uri="{9D8B030D-6E8A-4147-A177-3AD203B41FA5}">
                      <a16:colId xmlns:a16="http://schemas.microsoft.com/office/drawing/2014/main" val="1511195864"/>
                    </a:ext>
                  </a:extLst>
                </a:gridCol>
                <a:gridCol w="1018158">
                  <a:extLst>
                    <a:ext uri="{9D8B030D-6E8A-4147-A177-3AD203B41FA5}">
                      <a16:colId xmlns:a16="http://schemas.microsoft.com/office/drawing/2014/main" val="3587445988"/>
                    </a:ext>
                  </a:extLst>
                </a:gridCol>
                <a:gridCol w="1018158">
                  <a:extLst>
                    <a:ext uri="{9D8B030D-6E8A-4147-A177-3AD203B41FA5}">
                      <a16:colId xmlns:a16="http://schemas.microsoft.com/office/drawing/2014/main" val="1170168418"/>
                    </a:ext>
                  </a:extLst>
                </a:gridCol>
              </a:tblGrid>
              <a:tr h="8063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67495"/>
                  </a:ext>
                </a:extLst>
              </a:tr>
              <a:tr h="806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481292"/>
                  </a:ext>
                </a:extLst>
              </a:tr>
              <a:tr h="806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42548"/>
                  </a:ext>
                </a:extLst>
              </a:tr>
              <a:tr h="8063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048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7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has some gummy bears.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circles half of them.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gummy bears did she have at the start?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861" y="3027430"/>
            <a:ext cx="1319992" cy="10794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508" y="2719192"/>
            <a:ext cx="1319992" cy="10794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130" y="2744883"/>
            <a:ext cx="1319992" cy="10794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76" y="2850058"/>
            <a:ext cx="1319992" cy="10794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692" y="3635123"/>
            <a:ext cx="1319992" cy="10794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89" y="3714265"/>
            <a:ext cx="1319992" cy="10794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082" y="3877964"/>
            <a:ext cx="1319992" cy="10794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53778">
            <a:off x="5905660" y="3717478"/>
            <a:ext cx="1196730" cy="119058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576151" y="2335239"/>
            <a:ext cx="4683080" cy="2978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81322"/>
              </p:ext>
            </p:extLst>
          </p:nvPr>
        </p:nvGraphicFramePr>
        <p:xfrm>
          <a:off x="10094061" y="851147"/>
          <a:ext cx="297478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394">
                  <a:extLst>
                    <a:ext uri="{9D8B030D-6E8A-4147-A177-3AD203B41FA5}">
                      <a16:colId xmlns:a16="http://schemas.microsoft.com/office/drawing/2014/main" val="3862098677"/>
                    </a:ext>
                  </a:extLst>
                </a:gridCol>
                <a:gridCol w="1487394">
                  <a:extLst>
                    <a:ext uri="{9D8B030D-6E8A-4147-A177-3AD203B41FA5}">
                      <a16:colId xmlns:a16="http://schemas.microsoft.com/office/drawing/2014/main" val="1443388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61347"/>
                  </a:ext>
                </a:extLst>
              </a:tr>
            </a:tbl>
          </a:graphicData>
        </a:graphic>
      </p:graphicFrame>
      <p:sp>
        <p:nvSpPr>
          <p:cNvPr id="16" name="Right Brace 15"/>
          <p:cNvSpPr/>
          <p:nvPr/>
        </p:nvSpPr>
        <p:spPr>
          <a:xfrm rot="5400000">
            <a:off x="11447689" y="194194"/>
            <a:ext cx="267534" cy="297479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is folding two identical paper strips.</a:t>
            </a: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paper strips to prove Alex is incorrect.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 descr="C:\Users\User\Documents\Schemes of Learning\images\girl_5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10" b="22374"/>
          <a:stretch/>
        </p:blipFill>
        <p:spPr bwMode="auto">
          <a:xfrm flipH="1">
            <a:off x="889551" y="3291118"/>
            <a:ext cx="1466374" cy="11555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peech Bubble: Rectangle with Corners Rounded 6"/>
              <p:cNvSpPr/>
              <p:nvPr/>
            </p:nvSpPr>
            <p:spPr>
              <a:xfrm>
                <a:off x="2793227" y="3250629"/>
                <a:ext cx="6152604" cy="1542367"/>
              </a:xfrm>
              <a:prstGeom prst="wedgeRoundRectCallout">
                <a:avLst>
                  <a:gd name="adj1" fmla="val -56427"/>
                  <a:gd name="adj2" fmla="val 14581"/>
                  <a:gd name="adj3" fmla="val 16667"/>
                </a:avLst>
              </a:prstGeom>
              <a:solidFill>
                <a:srgbClr val="FF0066">
                  <a:alpha val="14902"/>
                </a:srgbClr>
              </a:solidFill>
              <a:ln w="285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Calibri" charset="0"/>
                    <a:cs typeface="Calibri" charset="0"/>
                  </a:rPr>
                  <a:t>I think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Times New Roman" charset="0"/>
                    <a:cs typeface="Calibri" charset="0"/>
                  </a:rPr>
                  <a:t>  of the strip will be bigger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000000"/>
                            </a:solidFill>
                            <a:effectLst/>
                            <a:latin typeface="Cambria Math" charset="0"/>
                            <a:ea typeface="Calibri" charset="0"/>
                            <a:cs typeface="Calibri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000000"/>
                    </a:solidFill>
                    <a:effectLst/>
                    <a:latin typeface="Gill Sans MT" panose="020B0502020104020203" pitchFamily="34" charset="0"/>
                    <a:ea typeface="Times New Roman" charset="0"/>
                    <a:cs typeface="Calibri" charset="0"/>
                  </a:rPr>
                  <a:t> of the strip because 4 is bigger than 2</a:t>
                </a:r>
                <a:endParaRPr lang="en-GB" sz="2000" dirty="0">
                  <a:effectLst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6" name="Speech Bubble: Rectangle with Corners Rounded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227" y="3250629"/>
                <a:ext cx="6152604" cy="1542367"/>
              </a:xfrm>
              <a:prstGeom prst="wedgeRoundRectCallout">
                <a:avLst>
                  <a:gd name="adj1" fmla="val -56427"/>
                  <a:gd name="adj2" fmla="val 14581"/>
                  <a:gd name="adj3" fmla="val 16667"/>
                </a:avLst>
              </a:prstGeom>
              <a:blipFill>
                <a:blip r:embed="rId4"/>
                <a:stretch>
                  <a:fillRect r="-1016"/>
                </a:stretch>
              </a:blipFill>
              <a:ln w="28575"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793227" y="1612859"/>
            <a:ext cx="2756144" cy="854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474835" y="1935138"/>
            <a:ext cx="2756144" cy="854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25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True or False?</a:t>
                </a:r>
                <a:endParaRPr lang="en-GB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of the shape is shaded.</a:t>
                </a: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answer.</a:t>
                </a: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25130"/>
              </a:xfrm>
              <a:prstGeom prst="rect">
                <a:avLst/>
              </a:prstGeom>
              <a:blipFill>
                <a:blip r:embed="rId3"/>
                <a:stretch>
                  <a:fillRect l="-2725" t="-1950" b="-2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524407" y="2786509"/>
            <a:ext cx="3000061" cy="25862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3524407" y="4093326"/>
            <a:ext cx="1484152" cy="1279442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522d4c35-b548-4432-90ae-af4376e1c4b4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2157</TotalTime>
  <Words>628</Words>
  <Application>Microsoft Office PowerPoint</Application>
  <PresentationFormat>A4 Paper (210x297 mm)</PresentationFormat>
  <Paragraphs>336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129</cp:revision>
  <dcterms:created xsi:type="dcterms:W3CDTF">2019-02-04T08:17:32Z</dcterms:created>
  <dcterms:modified xsi:type="dcterms:W3CDTF">2019-10-16T07:51:26Z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