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handoutMasterIdLst>
    <p:handoutMasterId r:id="rId12"/>
  </p:handoutMasterIdLst>
  <p:sldIdLst>
    <p:sldId id="258" r:id="rId2"/>
    <p:sldId id="264" r:id="rId3"/>
    <p:sldId id="270" r:id="rId4"/>
    <p:sldId id="271" r:id="rId5"/>
    <p:sldId id="272" r:id="rId6"/>
    <p:sldId id="275" r:id="rId7"/>
    <p:sldId id="274" r:id="rId8"/>
    <p:sldId id="276" r:id="rId9"/>
    <p:sldId id="267"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Sassoon Infant Md" panose="02000603050000020003" charset="0"/>
      <p:regular r:id="rId17"/>
    </p:embeddedFont>
    <p:embeddedFont>
      <p:font typeface="Sassoon Infant Rg" panose="02000503030000020003"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F2A"/>
    <a:srgbClr val="FCA84D"/>
    <a:srgbClr val="E26E4A"/>
    <a:srgbClr val="ED5555"/>
    <a:srgbClr val="FFFC61"/>
    <a:srgbClr val="80C1EB"/>
    <a:srgbClr val="ACDDFC"/>
    <a:srgbClr val="21A6F9"/>
    <a:srgbClr val="1C1C1C"/>
    <a:srgbClr val="289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showGuides="1">
      <p:cViewPr varScale="1">
        <p:scale>
          <a:sx n="114" d="100"/>
          <a:sy n="114" d="100"/>
        </p:scale>
        <p:origin x="1380" y="108"/>
      </p:cViewPr>
      <p:guideLst>
        <p:guide orient="horz" pos="2160"/>
        <p:guide pos="2880"/>
        <p:guide pos="317"/>
        <p:guide orient="horz" pos="3997"/>
        <p:guide pos="5443"/>
        <p:guide orient="horz" pos="323"/>
        <p:guide pos="476"/>
        <p:guide orient="horz" pos="459"/>
        <p:guide orient="horz" pos="3861"/>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28/03/2020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1473201"/>
            <a:ext cx="7632700" cy="1955799"/>
          </a:xfrm>
          <a:prstGeom prst="rect">
            <a:avLst/>
          </a:prstGeom>
          <a:solidFill>
            <a:srgbClr val="EA6F2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b="1" dirty="0"/>
              <a:t>Persuasive</a:t>
            </a:r>
          </a:p>
        </p:txBody>
      </p:sp>
      <p:sp>
        <p:nvSpPr>
          <p:cNvPr id="2" name="Rounded Rectangle 1"/>
          <p:cNvSpPr/>
          <p:nvPr/>
        </p:nvSpPr>
        <p:spPr>
          <a:xfrm>
            <a:off x="755650" y="1473201"/>
            <a:ext cx="7632700" cy="19557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rPr>
              <a:t>Purpose: </a:t>
            </a:r>
          </a:p>
          <a:p>
            <a:pPr algn="ctr"/>
            <a:endParaRPr lang="en-GB" sz="2000" dirty="0">
              <a:solidFill>
                <a:schemeClr val="tx1"/>
              </a:solidFill>
            </a:endParaRPr>
          </a:p>
          <a:p>
            <a:pPr algn="ctr"/>
            <a:r>
              <a:rPr lang="en-GB" sz="2000" dirty="0">
                <a:solidFill>
                  <a:schemeClr val="tx1"/>
                </a:solidFill>
              </a:rPr>
              <a:t>To </a:t>
            </a:r>
            <a:r>
              <a:rPr lang="en-GB" sz="2000" dirty="0">
                <a:solidFill>
                  <a:schemeClr val="tx1"/>
                </a:solidFill>
                <a:latin typeface="+mj-lt"/>
              </a:rPr>
              <a:t>argue</a:t>
            </a:r>
            <a:r>
              <a:rPr lang="en-GB" sz="2000" dirty="0">
                <a:solidFill>
                  <a:schemeClr val="tx1"/>
                </a:solidFill>
              </a:rPr>
              <a:t> the case for a point of view. </a:t>
            </a:r>
          </a:p>
          <a:p>
            <a:pPr algn="ctr"/>
            <a:endParaRPr lang="en-GB" sz="2000" dirty="0">
              <a:solidFill>
                <a:schemeClr val="tx1"/>
              </a:solidFill>
            </a:endParaRPr>
          </a:p>
          <a:p>
            <a:pPr algn="ctr"/>
            <a:r>
              <a:rPr lang="en-GB" sz="2000" dirty="0">
                <a:solidFill>
                  <a:schemeClr val="tx1"/>
                </a:solidFill>
              </a:rPr>
              <a:t>To attempt to </a:t>
            </a:r>
            <a:r>
              <a:rPr lang="en-GB" sz="2000" dirty="0">
                <a:solidFill>
                  <a:schemeClr val="tx1"/>
                </a:solidFill>
                <a:latin typeface="+mj-lt"/>
              </a:rPr>
              <a:t>convince</a:t>
            </a:r>
            <a:r>
              <a:rPr lang="en-GB" sz="2000" dirty="0">
                <a:solidFill>
                  <a:schemeClr val="tx1"/>
                </a:solidFill>
              </a:rPr>
              <a:t> the reader. </a:t>
            </a:r>
          </a:p>
        </p:txBody>
      </p:sp>
      <p:sp>
        <p:nvSpPr>
          <p:cNvPr id="7" name="Rectangle 6"/>
          <p:cNvSpPr/>
          <p:nvPr/>
        </p:nvSpPr>
        <p:spPr>
          <a:xfrm>
            <a:off x="755650" y="3577389"/>
            <a:ext cx="7632700" cy="2551949"/>
          </a:xfrm>
          <a:prstGeom prst="rect">
            <a:avLst/>
          </a:prstGeom>
          <a:solidFill>
            <a:srgbClr val="FCA84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755650" y="3577389"/>
            <a:ext cx="7632700" cy="25519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rPr>
              <a:t>Structure</a:t>
            </a:r>
          </a:p>
          <a:p>
            <a:pPr algn="ctr"/>
            <a:endParaRPr lang="en-GB" dirty="0">
              <a:solidFill>
                <a:schemeClr val="tx1"/>
              </a:solidFill>
              <a:latin typeface="+mj-lt"/>
            </a:endParaRPr>
          </a:p>
          <a:p>
            <a:pPr algn="ctr"/>
            <a:r>
              <a:rPr lang="en-GB" dirty="0">
                <a:solidFill>
                  <a:schemeClr val="tx1"/>
                </a:solidFill>
                <a:latin typeface="+mj-lt"/>
              </a:rPr>
              <a:t>Opening statement </a:t>
            </a:r>
            <a:r>
              <a:rPr lang="en-GB" dirty="0">
                <a:solidFill>
                  <a:schemeClr val="tx1"/>
                </a:solidFill>
              </a:rPr>
              <a:t>– Introduce your point of view to the reader.</a:t>
            </a:r>
          </a:p>
          <a:p>
            <a:pPr algn="ctr"/>
            <a:endParaRPr lang="en-GB" dirty="0">
              <a:solidFill>
                <a:schemeClr val="tx1"/>
              </a:solidFill>
            </a:endParaRPr>
          </a:p>
          <a:p>
            <a:pPr algn="ctr"/>
            <a:r>
              <a:rPr lang="en-GB" dirty="0">
                <a:solidFill>
                  <a:schemeClr val="tx1"/>
                </a:solidFill>
                <a:latin typeface="+mj-lt"/>
              </a:rPr>
              <a:t>Arguments</a:t>
            </a:r>
            <a:r>
              <a:rPr lang="en-GB" dirty="0">
                <a:solidFill>
                  <a:schemeClr val="tx1"/>
                </a:solidFill>
              </a:rPr>
              <a:t> – state the point of view and evidence for each argument.</a:t>
            </a:r>
          </a:p>
          <a:p>
            <a:pPr algn="ctr"/>
            <a:endParaRPr lang="en-GB" dirty="0">
              <a:solidFill>
                <a:schemeClr val="tx1"/>
              </a:solidFill>
            </a:endParaRPr>
          </a:p>
          <a:p>
            <a:pPr algn="ctr"/>
            <a:r>
              <a:rPr lang="en-GB" dirty="0">
                <a:solidFill>
                  <a:schemeClr val="tx1"/>
                </a:solidFill>
                <a:latin typeface="+mj-lt"/>
              </a:rPr>
              <a:t>Conclusion</a:t>
            </a:r>
            <a:r>
              <a:rPr lang="en-GB" dirty="0">
                <a:solidFill>
                  <a:schemeClr val="tx1"/>
                </a:solidFill>
              </a:rPr>
              <a:t> – summarise the points, repeating your point of view.</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5650" y="3429000"/>
            <a:ext cx="7632700" cy="2700338"/>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b="1" dirty="0"/>
              <a:t>Features</a:t>
            </a:r>
          </a:p>
        </p:txBody>
      </p:sp>
      <p:sp>
        <p:nvSpPr>
          <p:cNvPr id="2" name="Rounded Rectangle 1"/>
          <p:cNvSpPr/>
          <p:nvPr/>
        </p:nvSpPr>
        <p:spPr>
          <a:xfrm>
            <a:off x="755650" y="3429000"/>
            <a:ext cx="4835024" cy="27003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Logical connectives are used in persuasive writing to make the points and evidence flow. </a:t>
            </a:r>
          </a:p>
          <a:p>
            <a:endParaRPr lang="en-GB" dirty="0">
              <a:solidFill>
                <a:schemeClr val="tx1"/>
              </a:solidFill>
            </a:endParaRPr>
          </a:p>
          <a:p>
            <a:r>
              <a:rPr lang="en-GB" dirty="0">
                <a:solidFill>
                  <a:schemeClr val="tx1"/>
                </a:solidFill>
              </a:rPr>
              <a:t>Here are some examples:</a:t>
            </a:r>
          </a:p>
          <a:p>
            <a:r>
              <a:rPr lang="en-GB" dirty="0">
                <a:solidFill>
                  <a:schemeClr val="tx1"/>
                </a:solidFill>
              </a:rPr>
              <a:t>because </a:t>
            </a:r>
          </a:p>
          <a:p>
            <a:r>
              <a:rPr lang="en-GB" dirty="0">
                <a:solidFill>
                  <a:schemeClr val="tx1"/>
                </a:solidFill>
              </a:rPr>
              <a:t>however</a:t>
            </a:r>
          </a:p>
          <a:p>
            <a:r>
              <a:rPr lang="en-GB" dirty="0">
                <a:solidFill>
                  <a:schemeClr val="tx1"/>
                </a:solidFill>
              </a:rPr>
              <a:t>this shows </a:t>
            </a:r>
          </a:p>
        </p:txBody>
      </p:sp>
      <p:sp>
        <p:nvSpPr>
          <p:cNvPr id="8" name="Rectangle 7"/>
          <p:cNvSpPr/>
          <p:nvPr/>
        </p:nvSpPr>
        <p:spPr>
          <a:xfrm>
            <a:off x="750885" y="1473201"/>
            <a:ext cx="7632700" cy="1856790"/>
          </a:xfrm>
          <a:prstGeom prst="rect">
            <a:avLst/>
          </a:prstGeom>
          <a:solidFill>
            <a:srgbClr val="FCA84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55650" y="1473201"/>
            <a:ext cx="7632700" cy="18567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Persuasive writing is written in the </a:t>
            </a:r>
            <a:r>
              <a:rPr lang="en-GB" dirty="0">
                <a:solidFill>
                  <a:schemeClr val="tx1"/>
                </a:solidFill>
                <a:latin typeface="+mj-lt"/>
              </a:rPr>
              <a:t>present tense.</a:t>
            </a:r>
          </a:p>
          <a:p>
            <a:endParaRPr lang="en-GB" dirty="0">
              <a:solidFill>
                <a:schemeClr val="tx1"/>
              </a:solidFill>
            </a:endParaRPr>
          </a:p>
          <a:p>
            <a:r>
              <a:rPr lang="en-GB" dirty="0">
                <a:solidFill>
                  <a:schemeClr val="tx1"/>
                </a:solidFill>
              </a:rPr>
              <a:t>e.g. Most beef sold in the UK is not British.</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40864"/>
          <a:stretch/>
        </p:blipFill>
        <p:spPr>
          <a:xfrm>
            <a:off x="5095791" y="2253917"/>
            <a:ext cx="3294230" cy="4014536"/>
          </a:xfrm>
          <a:prstGeom prst="rect">
            <a:avLst/>
          </a:prstGeom>
        </p:spPr>
      </p:pic>
    </p:spTree>
    <p:extLst>
      <p:ext uri="{BB962C8B-B14F-4D97-AF65-F5344CB8AC3E}">
        <p14:creationId xmlns:p14="http://schemas.microsoft.com/office/powerpoint/2010/main" val="290975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b="1" dirty="0"/>
              <a:t>Features</a:t>
            </a:r>
          </a:p>
        </p:txBody>
      </p:sp>
      <p:sp>
        <p:nvSpPr>
          <p:cNvPr id="6" name="Rectangle 5"/>
          <p:cNvSpPr/>
          <p:nvPr/>
        </p:nvSpPr>
        <p:spPr>
          <a:xfrm>
            <a:off x="755650" y="1473201"/>
            <a:ext cx="7632700" cy="844810"/>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55651" y="1473201"/>
            <a:ext cx="7632699" cy="8448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Use facts </a:t>
            </a:r>
            <a:r>
              <a:rPr lang="en-GB" dirty="0">
                <a:solidFill>
                  <a:schemeClr val="tx1"/>
                </a:solidFill>
              </a:rPr>
              <a:t>when writing persuasive text, it gives evidence and proof to the argument rather than persuasive comments. </a:t>
            </a:r>
          </a:p>
        </p:txBody>
      </p:sp>
      <p:sp>
        <p:nvSpPr>
          <p:cNvPr id="8" name="Rectangle 7"/>
          <p:cNvSpPr/>
          <p:nvPr/>
        </p:nvSpPr>
        <p:spPr>
          <a:xfrm>
            <a:off x="755650" y="2430813"/>
            <a:ext cx="7632700" cy="844811"/>
          </a:xfrm>
          <a:prstGeom prst="rect">
            <a:avLst/>
          </a:prstGeom>
          <a:solidFill>
            <a:srgbClr val="FCA8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55651" y="2437497"/>
            <a:ext cx="7632699" cy="830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Give the reader a </a:t>
            </a:r>
            <a:r>
              <a:rPr lang="en-GB" dirty="0">
                <a:solidFill>
                  <a:schemeClr val="tx1"/>
                </a:solidFill>
                <a:latin typeface="+mj-lt"/>
              </a:rPr>
              <a:t>reasonable argument</a:t>
            </a:r>
            <a:r>
              <a:rPr lang="en-GB" dirty="0">
                <a:solidFill>
                  <a:schemeClr val="tx1"/>
                </a:solidFill>
              </a:rPr>
              <a:t>, get the reader interested and on your side. </a:t>
            </a:r>
          </a:p>
        </p:txBody>
      </p:sp>
      <p:sp>
        <p:nvSpPr>
          <p:cNvPr id="10" name="Rectangle 9"/>
          <p:cNvSpPr/>
          <p:nvPr/>
        </p:nvSpPr>
        <p:spPr>
          <a:xfrm>
            <a:off x="755650" y="3389337"/>
            <a:ext cx="7632700" cy="844811"/>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55651" y="3396021"/>
            <a:ext cx="7632699" cy="830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Fascinate</a:t>
            </a:r>
            <a:r>
              <a:rPr lang="en-GB" dirty="0">
                <a:solidFill>
                  <a:schemeClr val="tx1"/>
                </a:solidFill>
              </a:rPr>
              <a:t> the reader, with interesting and shocking facts so that they agree with you. </a:t>
            </a:r>
          </a:p>
        </p:txBody>
      </p:sp>
      <p:sp>
        <p:nvSpPr>
          <p:cNvPr id="12" name="Rectangle 11"/>
          <p:cNvSpPr/>
          <p:nvPr/>
        </p:nvSpPr>
        <p:spPr>
          <a:xfrm>
            <a:off x="755650" y="4341334"/>
            <a:ext cx="7632700" cy="835768"/>
          </a:xfrm>
          <a:prstGeom prst="rect">
            <a:avLst/>
          </a:prstGeom>
          <a:solidFill>
            <a:srgbClr val="FCA8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4347862"/>
            <a:ext cx="7632699" cy="8213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Short sentences</a:t>
            </a:r>
            <a:r>
              <a:rPr lang="en-GB" dirty="0">
                <a:solidFill>
                  <a:schemeClr val="tx1"/>
                </a:solidFill>
              </a:rPr>
              <a:t> help give points emphasis. </a:t>
            </a:r>
          </a:p>
        </p:txBody>
      </p:sp>
      <p:sp>
        <p:nvSpPr>
          <p:cNvPr id="14" name="Rectangle 13"/>
          <p:cNvSpPr/>
          <p:nvPr/>
        </p:nvSpPr>
        <p:spPr>
          <a:xfrm>
            <a:off x="755650" y="5292461"/>
            <a:ext cx="7632700" cy="844811"/>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ed Rectangle 14"/>
          <p:cNvSpPr/>
          <p:nvPr/>
        </p:nvSpPr>
        <p:spPr>
          <a:xfrm>
            <a:off x="755651" y="5299145"/>
            <a:ext cx="7632699" cy="83019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Persuasive writing is about </a:t>
            </a:r>
            <a:r>
              <a:rPr lang="en-GB" dirty="0">
                <a:solidFill>
                  <a:schemeClr val="tx1"/>
                </a:solidFill>
                <a:latin typeface="+mj-lt"/>
              </a:rPr>
              <a:t>informing</a:t>
            </a:r>
            <a:r>
              <a:rPr lang="en-GB" dirty="0">
                <a:solidFill>
                  <a:schemeClr val="tx1"/>
                </a:solidFill>
              </a:rPr>
              <a:t> the reader about a subject and getting them to agree. Writing in a </a:t>
            </a:r>
            <a:r>
              <a:rPr lang="en-GB" dirty="0">
                <a:solidFill>
                  <a:schemeClr val="tx1"/>
                </a:solidFill>
                <a:latin typeface="+mj-lt"/>
              </a:rPr>
              <a:t>friendly manner</a:t>
            </a:r>
            <a:r>
              <a:rPr lang="en-GB" dirty="0">
                <a:solidFill>
                  <a:schemeClr val="tx1"/>
                </a:solidFill>
              </a:rPr>
              <a:t> is key. </a:t>
            </a:r>
          </a:p>
        </p:txBody>
      </p:sp>
    </p:spTree>
    <p:extLst>
      <p:ext uri="{BB962C8B-B14F-4D97-AF65-F5344CB8AC3E}">
        <p14:creationId xmlns:p14="http://schemas.microsoft.com/office/powerpoint/2010/main" val="6302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50885" y="2567354"/>
            <a:ext cx="7632700" cy="3561983"/>
          </a:xfrm>
          <a:prstGeom prst="rect">
            <a:avLst/>
          </a:prstGeom>
          <a:solidFill>
            <a:srgbClr val="EA6F2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0885" y="1473202"/>
            <a:ext cx="7632700" cy="994306"/>
          </a:xfrm>
          <a:prstGeom prst="rect">
            <a:avLst/>
          </a:prstGeom>
          <a:solidFill>
            <a:srgbClr val="FCA84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b="1" dirty="0"/>
              <a:t>Features</a:t>
            </a:r>
          </a:p>
        </p:txBody>
      </p:sp>
      <p:sp>
        <p:nvSpPr>
          <p:cNvPr id="2" name="Rounded Rectangle 1"/>
          <p:cNvSpPr/>
          <p:nvPr/>
        </p:nvSpPr>
        <p:spPr>
          <a:xfrm>
            <a:off x="755650" y="2567353"/>
            <a:ext cx="7632700" cy="35254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mj-lt"/>
              </a:rPr>
              <a:t>Persuasive phrases:</a:t>
            </a:r>
          </a:p>
          <a:p>
            <a:pPr algn="ctr"/>
            <a:r>
              <a:rPr lang="en-GB" dirty="0">
                <a:solidFill>
                  <a:schemeClr val="tx1"/>
                </a:solidFill>
              </a:rPr>
              <a:t> </a:t>
            </a:r>
          </a:p>
          <a:p>
            <a:pPr algn="ctr"/>
            <a:r>
              <a:rPr lang="en-GB" dirty="0">
                <a:solidFill>
                  <a:schemeClr val="tx1"/>
                </a:solidFill>
              </a:rPr>
              <a:t>As a result…</a:t>
            </a:r>
          </a:p>
          <a:p>
            <a:pPr algn="ctr"/>
            <a:r>
              <a:rPr lang="en-GB" dirty="0">
                <a:solidFill>
                  <a:schemeClr val="tx1"/>
                </a:solidFill>
              </a:rPr>
              <a:t>This causes…</a:t>
            </a:r>
          </a:p>
          <a:p>
            <a:pPr algn="ctr"/>
            <a:r>
              <a:rPr lang="en-GB" dirty="0">
                <a:solidFill>
                  <a:schemeClr val="tx1"/>
                </a:solidFill>
              </a:rPr>
              <a:t>Another reason…</a:t>
            </a:r>
          </a:p>
          <a:p>
            <a:pPr algn="ctr"/>
            <a:r>
              <a:rPr lang="en-GB" dirty="0">
                <a:solidFill>
                  <a:schemeClr val="tx1"/>
                </a:solidFill>
              </a:rPr>
              <a:t>It goes without saying…</a:t>
            </a:r>
          </a:p>
          <a:p>
            <a:pPr algn="ctr"/>
            <a:r>
              <a:rPr lang="en-GB" dirty="0">
                <a:solidFill>
                  <a:schemeClr val="tx1"/>
                </a:solidFill>
              </a:rPr>
              <a:t>I strongly believe…</a:t>
            </a:r>
          </a:p>
          <a:p>
            <a:pPr algn="ctr"/>
            <a:r>
              <a:rPr lang="en-GB" dirty="0">
                <a:solidFill>
                  <a:schemeClr val="tx1"/>
                </a:solidFill>
              </a:rPr>
              <a:t>Is it really worth…</a:t>
            </a:r>
          </a:p>
          <a:p>
            <a:pPr algn="ctr"/>
            <a:r>
              <a:rPr lang="en-GB" dirty="0">
                <a:solidFill>
                  <a:schemeClr val="tx1"/>
                </a:solidFill>
              </a:rPr>
              <a:t>How could we possibly…</a:t>
            </a:r>
          </a:p>
        </p:txBody>
      </p:sp>
      <p:sp>
        <p:nvSpPr>
          <p:cNvPr id="7" name="Rounded Rectangle 6"/>
          <p:cNvSpPr/>
          <p:nvPr/>
        </p:nvSpPr>
        <p:spPr>
          <a:xfrm>
            <a:off x="755650" y="1486511"/>
            <a:ext cx="7632700" cy="980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Using </a:t>
            </a:r>
            <a:r>
              <a:rPr lang="en-GB" dirty="0">
                <a:solidFill>
                  <a:schemeClr val="tx1"/>
                </a:solidFill>
                <a:latin typeface="+mj-lt"/>
              </a:rPr>
              <a:t>strong, clear, positive language</a:t>
            </a:r>
            <a:r>
              <a:rPr lang="en-GB" dirty="0">
                <a:solidFill>
                  <a:schemeClr val="tx1"/>
                </a:solidFill>
              </a:rPr>
              <a:t> helps the reader to agree with you. </a:t>
            </a:r>
          </a:p>
          <a:p>
            <a:pPr algn="ctr"/>
            <a:r>
              <a:rPr lang="en-GB" dirty="0">
                <a:solidFill>
                  <a:schemeClr val="tx1"/>
                </a:solidFill>
              </a:rPr>
              <a:t>Below are some helpful phrases that are used in persuasive writing. </a:t>
            </a:r>
          </a:p>
        </p:txBody>
      </p:sp>
    </p:spTree>
    <p:extLst>
      <p:ext uri="{BB962C8B-B14F-4D97-AF65-F5344CB8AC3E}">
        <p14:creationId xmlns:p14="http://schemas.microsoft.com/office/powerpoint/2010/main" val="1412204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b="1" dirty="0"/>
              <a:t>Features</a:t>
            </a:r>
          </a:p>
        </p:txBody>
      </p:sp>
      <p:sp>
        <p:nvSpPr>
          <p:cNvPr id="6" name="Rectangle 5"/>
          <p:cNvSpPr/>
          <p:nvPr/>
        </p:nvSpPr>
        <p:spPr>
          <a:xfrm>
            <a:off x="755650" y="1473201"/>
            <a:ext cx="7632700" cy="1666938"/>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755651" y="1473201"/>
            <a:ext cx="7632699" cy="16669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Make the reader think that everyone else does this, agrees or that it will make their life better or them a happier person. </a:t>
            </a:r>
          </a:p>
          <a:p>
            <a:pPr algn="ctr"/>
            <a:endParaRPr lang="en-GB" dirty="0">
              <a:solidFill>
                <a:schemeClr val="tx1"/>
              </a:solidFill>
            </a:endParaRPr>
          </a:p>
          <a:p>
            <a:pPr algn="ctr"/>
            <a:r>
              <a:rPr lang="en-GB" dirty="0">
                <a:solidFill>
                  <a:schemeClr val="tx1"/>
                </a:solidFill>
              </a:rPr>
              <a:t>e.g. Everyone agrees that….</a:t>
            </a:r>
          </a:p>
          <a:p>
            <a:pPr algn="ctr"/>
            <a:r>
              <a:rPr lang="en-GB" dirty="0">
                <a:solidFill>
                  <a:schemeClr val="tx1"/>
                </a:solidFill>
              </a:rPr>
              <a:t>We all know that…</a:t>
            </a:r>
          </a:p>
        </p:txBody>
      </p:sp>
      <p:sp>
        <p:nvSpPr>
          <p:cNvPr id="8" name="Rectangle 7"/>
          <p:cNvSpPr/>
          <p:nvPr/>
        </p:nvSpPr>
        <p:spPr>
          <a:xfrm>
            <a:off x="755650" y="3256196"/>
            <a:ext cx="7632700" cy="1124147"/>
          </a:xfrm>
          <a:prstGeom prst="rect">
            <a:avLst/>
          </a:prstGeom>
          <a:solidFill>
            <a:srgbClr val="FCA8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755651" y="3267714"/>
            <a:ext cx="7632699" cy="1104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mj-lt"/>
              </a:rPr>
              <a:t>Alliteration</a:t>
            </a:r>
            <a:r>
              <a:rPr lang="en-GB" dirty="0">
                <a:solidFill>
                  <a:schemeClr val="tx1"/>
                </a:solidFill>
              </a:rPr>
              <a:t> can make slogans more memorable.</a:t>
            </a:r>
          </a:p>
          <a:p>
            <a:pPr algn="ctr"/>
            <a:endParaRPr lang="en-GB" dirty="0">
              <a:solidFill>
                <a:schemeClr val="tx1"/>
              </a:solidFill>
            </a:endParaRPr>
          </a:p>
          <a:p>
            <a:pPr algn="ctr"/>
            <a:r>
              <a:rPr lang="en-GB" dirty="0">
                <a:solidFill>
                  <a:schemeClr val="tx1"/>
                </a:solidFill>
              </a:rPr>
              <a:t>e.g. Buy British Beef</a:t>
            </a:r>
          </a:p>
        </p:txBody>
      </p:sp>
      <p:sp>
        <p:nvSpPr>
          <p:cNvPr id="10" name="Rectangle 9"/>
          <p:cNvSpPr/>
          <p:nvPr/>
        </p:nvSpPr>
        <p:spPr>
          <a:xfrm>
            <a:off x="755650" y="4496402"/>
            <a:ext cx="7632700" cy="762519"/>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p:cNvSpPr/>
          <p:nvPr/>
        </p:nvSpPr>
        <p:spPr>
          <a:xfrm>
            <a:off x="755651" y="4501662"/>
            <a:ext cx="7632699" cy="7493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Using </a:t>
            </a:r>
            <a:r>
              <a:rPr lang="en-GB" dirty="0">
                <a:solidFill>
                  <a:schemeClr val="tx1"/>
                </a:solidFill>
                <a:latin typeface="+mj-lt"/>
              </a:rPr>
              <a:t>humour</a:t>
            </a:r>
            <a:r>
              <a:rPr lang="en-GB" dirty="0">
                <a:solidFill>
                  <a:schemeClr val="tx1"/>
                </a:solidFill>
              </a:rPr>
              <a:t> in persuasive writing can help people take your side. </a:t>
            </a:r>
          </a:p>
        </p:txBody>
      </p:sp>
      <p:sp>
        <p:nvSpPr>
          <p:cNvPr id="12" name="Rectangle 11"/>
          <p:cNvSpPr/>
          <p:nvPr/>
        </p:nvSpPr>
        <p:spPr>
          <a:xfrm>
            <a:off x="755650" y="5374980"/>
            <a:ext cx="7632700" cy="754357"/>
          </a:xfrm>
          <a:prstGeom prst="rect">
            <a:avLst/>
          </a:prstGeom>
          <a:solidFill>
            <a:srgbClr val="FCA84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755651" y="5380100"/>
            <a:ext cx="7632699" cy="741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a:t>
            </a:r>
            <a:r>
              <a:rPr lang="en-GB" dirty="0">
                <a:solidFill>
                  <a:schemeClr val="tx1"/>
                </a:solidFill>
                <a:latin typeface="+mj-lt"/>
              </a:rPr>
              <a:t>picture</a:t>
            </a:r>
            <a:r>
              <a:rPr lang="en-GB" dirty="0">
                <a:solidFill>
                  <a:schemeClr val="tx1"/>
                </a:solidFill>
              </a:rPr>
              <a:t> that tugs at the heart-strings can be more powerful than 1000 words.</a:t>
            </a:r>
          </a:p>
        </p:txBody>
      </p:sp>
    </p:spTree>
    <p:extLst>
      <p:ext uri="{BB962C8B-B14F-4D97-AF65-F5344CB8AC3E}">
        <p14:creationId xmlns:p14="http://schemas.microsoft.com/office/powerpoint/2010/main" val="277866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5650" y="1473200"/>
            <a:ext cx="7632700" cy="4656138"/>
          </a:xfrm>
          <a:prstGeom prst="rect">
            <a:avLst/>
          </a:prstGeom>
          <a:solidFill>
            <a:srgbClr val="EA6F2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b="1" dirty="0"/>
              <a:t>Features</a:t>
            </a:r>
          </a:p>
        </p:txBody>
      </p:sp>
      <p:sp>
        <p:nvSpPr>
          <p:cNvPr id="2" name="Rounded Rectangle 1"/>
          <p:cNvSpPr/>
          <p:nvPr/>
        </p:nvSpPr>
        <p:spPr>
          <a:xfrm>
            <a:off x="755650" y="1473202"/>
            <a:ext cx="7632700" cy="15708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Finally re-read.</a:t>
            </a:r>
          </a:p>
          <a:p>
            <a:pPr algn="ctr"/>
            <a:r>
              <a:rPr lang="en-GB" dirty="0">
                <a:solidFill>
                  <a:schemeClr val="tx1"/>
                </a:solidFill>
              </a:rPr>
              <a:t> </a:t>
            </a:r>
          </a:p>
          <a:p>
            <a:pPr algn="ctr"/>
            <a:r>
              <a:rPr lang="en-GB" dirty="0">
                <a:solidFill>
                  <a:schemeClr val="tx1"/>
                </a:solidFill>
              </a:rPr>
              <a:t>Would you be persuaded?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462" y="3044023"/>
            <a:ext cx="3487545" cy="3085315"/>
          </a:xfrm>
          <a:prstGeom prst="rect">
            <a:avLst/>
          </a:prstGeom>
        </p:spPr>
      </p:pic>
    </p:spTree>
    <p:extLst>
      <p:ext uri="{BB962C8B-B14F-4D97-AF65-F5344CB8AC3E}">
        <p14:creationId xmlns:p14="http://schemas.microsoft.com/office/powerpoint/2010/main" val="3071415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WAGOLL Intro</a:t>
            </a:r>
          </a:p>
        </p:txBody>
      </p:sp>
      <p:sp>
        <p:nvSpPr>
          <p:cNvPr id="3" name="Content Placeholder 2"/>
          <p:cNvSpPr>
            <a:spLocks noGrp="1"/>
          </p:cNvSpPr>
          <p:nvPr>
            <p:ph idx="1"/>
          </p:nvPr>
        </p:nvSpPr>
        <p:spPr/>
        <p:txBody>
          <a:bodyPr/>
          <a:lstStyle/>
          <a:p>
            <a:r>
              <a:rPr lang="en-GB" dirty="0"/>
              <a:t>Dear Dr Leila,</a:t>
            </a:r>
          </a:p>
          <a:p>
            <a:r>
              <a:rPr lang="en-GB" dirty="0"/>
              <a:t>I am writing to you to ask for more medicine for my old, fragile granny. </a:t>
            </a:r>
          </a:p>
          <a:p>
            <a:r>
              <a:rPr lang="en-GB" dirty="0"/>
              <a:t>A lot of things have happened over the past year that are unimaginable. A month in to this deadly war, I lost my beautiful mother as the bombs littered the street that my house lay in. </a:t>
            </a:r>
            <a:r>
              <a:rPr lang="en-GB" dirty="0">
                <a:solidFill>
                  <a:srgbClr val="FF0000"/>
                </a:solidFill>
              </a:rPr>
              <a:t>As a result of </a:t>
            </a:r>
            <a:r>
              <a:rPr lang="en-GB" dirty="0"/>
              <a:t>this all of our belongings and memories were burnt and lost in that cruel moment. Granny was then left with an enormous responsibility to look after myself and my two younger brothers, and ensure that we have all of the essentials we need. I, myself have found it difficult to watch over Latif and Ahmed and so I have no idea how or if Granny is coping. </a:t>
            </a:r>
          </a:p>
          <a:p>
            <a:r>
              <a:rPr lang="en-GB" dirty="0"/>
              <a:t>It has occurred to me that I have not seen Granny take the medicine that you had prescribed to her and </a:t>
            </a:r>
            <a:r>
              <a:rPr lang="en-GB" dirty="0">
                <a:solidFill>
                  <a:srgbClr val="FF0000"/>
                </a:solidFill>
              </a:rPr>
              <a:t>as a result</a:t>
            </a:r>
            <a:r>
              <a:rPr lang="en-GB" dirty="0"/>
              <a:t>, I have seen her getting paler and paler. All I have been thinking is </a:t>
            </a:r>
            <a:r>
              <a:rPr lang="en-GB" dirty="0">
                <a:solidFill>
                  <a:srgbClr val="FF0000"/>
                </a:solidFill>
              </a:rPr>
              <a:t>how could we</a:t>
            </a:r>
            <a:r>
              <a:rPr lang="en-GB" dirty="0"/>
              <a:t> possibly get more medicine when the street that our new, blown out house sits in is constantly battling with others leaving bullet shells and explosives everywhere?</a:t>
            </a:r>
          </a:p>
        </p:txBody>
      </p:sp>
    </p:spTree>
    <p:extLst>
      <p:ext uri="{BB962C8B-B14F-4D97-AF65-F5344CB8AC3E}">
        <p14:creationId xmlns:p14="http://schemas.microsoft.com/office/powerpoint/2010/main" val="36261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1244</TotalTime>
  <Words>550</Words>
  <Application>Microsoft Office PowerPoint</Application>
  <PresentationFormat>On-screen Show (4:3)</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Sassoon Infant Md</vt:lpstr>
      <vt:lpstr>Sassoon Infant Rg</vt:lpstr>
      <vt:lpstr>Arial</vt:lpstr>
      <vt:lpstr>Office Theme</vt:lpstr>
      <vt:lpstr>PowerPoint Presentation</vt:lpstr>
      <vt:lpstr>Persuasive</vt:lpstr>
      <vt:lpstr>Features</vt:lpstr>
      <vt:lpstr>Features</vt:lpstr>
      <vt:lpstr>Features</vt:lpstr>
      <vt:lpstr>Features</vt:lpstr>
      <vt:lpstr>Features</vt:lpstr>
      <vt:lpstr>WAGOLL Intro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James</cp:lastModifiedBy>
  <cp:revision>108</cp:revision>
  <dcterms:created xsi:type="dcterms:W3CDTF">2014-10-01T16:09:27Z</dcterms:created>
  <dcterms:modified xsi:type="dcterms:W3CDTF">2020-03-28T14:40:26Z</dcterms:modified>
</cp:coreProperties>
</file>